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9144000"/>
  <p:notesSz cx="6858000" cy="9144000"/>
  <p:embeddedFontLst>
    <p:embeddedFont>
      <p:font typeface="Montserrat"/>
      <p:regular r:id="rId21"/>
      <p:bold r:id="rId22"/>
      <p:italic r:id="rId23"/>
      <p:boldItalic r:id="rId24"/>
    </p:embeddedFont>
    <p:embeddedFont>
      <p:font typeface="PT Serif"/>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TSerif-bold.fntdata"/><Relationship Id="rId25" Type="http://schemas.openxmlformats.org/officeDocument/2006/relationships/font" Target="fonts/PTSerif-regular.fntdata"/><Relationship Id="rId28" Type="http://schemas.openxmlformats.org/officeDocument/2006/relationships/font" Target="fonts/PTSerif-boldItalic.fntdata"/><Relationship Id="rId27" Type="http://schemas.openxmlformats.org/officeDocument/2006/relationships/font" Target="fonts/PTSerif-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Shape 4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8" name="Shape 48"/>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rPr lang="en"/>
              <a:t>Hello,</a:t>
            </a:r>
          </a:p>
          <a:p>
            <a:pPr lvl="0">
              <a:spcBef>
                <a:spcPts val="0"/>
              </a:spcBef>
              <a:buNone/>
            </a:pPr>
            <a:r>
              <a:rPr lang="en"/>
              <a:t>My name is Filip Rynkiewicz from Technical University of Lodz and I’m here to talk about blinking extraction in Eye gaze systems for stereoscopy movies. I will start with agenda.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rPr lang="en"/>
              <a:t>Those points are representatives of specific position on human face. Getting them to groups we can find nose, eyes, lips, theys movement and their 3d positions. But if we don’t have full face to do 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This idea called EOG is based on the differences between potentials of the eye. When it’s moved the electric field changes and it can be observed. Those differences can be measure and thanks to it the eye movement or the blinks can be excavated. </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This sample shows how the blink is registered int the EOG signal. As it can be seen it’s very fast up and it’s combination of up and down movement.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And this isi the question I will be asking myself in my future work. How to find out why we have blinked? Are we bored, can it be the first stage of some kind of </a:t>
            </a:r>
            <a:r>
              <a:rPr lang="en"/>
              <a:t>disease?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Shape 5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5" name="Shape 55"/>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rPr lang="en"/>
              <a:t>First of all i will talk about eye gaze systems including human eye build and nature, how to detect an eye and what devices can be used to do that. Than i will focus on blinks, what they are why they are need and how to detect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rPr lang="en"/>
              <a:t>Lets start with biology of human eye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rPr lang="en"/>
              <a:t>Picture presented shows the anatomy of human eye. The most important </a:t>
            </a:r>
            <a:r>
              <a:rPr lang="en"/>
              <a:t>pieces</a:t>
            </a:r>
            <a:r>
              <a:rPr lang="en"/>
              <a:t> of it, for this topic, are retina pupul iris and eye lid.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If you know how eye is </a:t>
            </a:r>
            <a:r>
              <a:rPr lang="en"/>
              <a:t>build</a:t>
            </a:r>
            <a:r>
              <a:rPr lang="en"/>
              <a:t> let’s take step further and try to detect where are we looking. So how to find a gaze point?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This diagram shows two methods to locate human eye on picture, and then combine them to locate the gaze point.</a:t>
            </a:r>
          </a:p>
          <a:p>
            <a:pPr lvl="0">
              <a:spcBef>
                <a:spcPts val="0"/>
              </a:spcBef>
              <a:buNone/>
            </a:pPr>
            <a:r>
              <a:t/>
            </a:r>
            <a:endParaRPr/>
          </a:p>
          <a:p>
            <a:pPr lvl="0">
              <a:spcBef>
                <a:spcPts val="0"/>
              </a:spcBef>
              <a:buNone/>
            </a:pPr>
            <a:r>
              <a:rPr lang="en"/>
              <a:t> First one  is based on glit detection. What glints are? There are reflection of light sources needed to locate the eye position referenced to the light source. When eyes are moving those points will be change thus the 3d position of the eye can be calculated.</a:t>
            </a:r>
          </a:p>
          <a:p>
            <a:pPr lvl="0">
              <a:spcBef>
                <a:spcPts val="0"/>
              </a:spcBef>
              <a:buNone/>
            </a:pPr>
            <a:r>
              <a:t/>
            </a:r>
            <a:endParaRPr/>
          </a:p>
          <a:p>
            <a:pPr lvl="0">
              <a:spcBef>
                <a:spcPts val="0"/>
              </a:spcBef>
              <a:buNone/>
            </a:pPr>
            <a:r>
              <a:rPr lang="en"/>
              <a:t>Second method is based on shape, in this example the pupil border. There are multiple other </a:t>
            </a:r>
            <a:r>
              <a:rPr lang="en"/>
              <a:t>techniques</a:t>
            </a:r>
            <a:r>
              <a:rPr lang="en"/>
              <a:t> such like detecting pupil center, pupil </a:t>
            </a:r>
            <a:r>
              <a:rPr lang="en"/>
              <a:t>ellipse.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rPr lang="en"/>
              <a:t>Currently we have been testing both devices. One is Tobii X2 with 60Hz and EyeTribe capable of sampling data with 30 and 60 Hz. Those are the most common devices to do such research. But if it comes to detect eye blinks another support device was used. Go Pro camera to record face of the examinated. Both devices have big problem with blink detection, most of time those divices interprets squinting as the blink, had problems with record when the responded moves. So what to do when the eye lid is closed?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rPr lang="en"/>
              <a:t>Blink will close your aye, its natural. But how the eyeTracker device will detect it if almost all of it’s algorithms are based on pupil detection or reflection on the pupil?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solidFill>
          <a:srgbClr val="000000"/>
        </a:solidFill>
      </p:bgPr>
    </p:bg>
    <p:spTree>
      <p:nvGrpSpPr>
        <p:cNvPr id="8" name="Shape 8"/>
        <p:cNvGrpSpPr/>
        <p:nvPr/>
      </p:nvGrpSpPr>
      <p:grpSpPr>
        <a:xfrm>
          <a:off x="0" y="0"/>
          <a:ext cx="0" cy="0"/>
          <a:chOff x="0" y="0"/>
          <a:chExt cx="0" cy="0"/>
        </a:xfrm>
      </p:grpSpPr>
      <p:sp>
        <p:nvSpPr>
          <p:cNvPr id="9" name="Shape 9"/>
          <p:cNvSpPr txBox="1"/>
          <p:nvPr>
            <p:ph type="ctrTitle"/>
          </p:nvPr>
        </p:nvSpPr>
        <p:spPr>
          <a:xfrm>
            <a:off x="634275" y="2655750"/>
            <a:ext cx="7888800" cy="1546500"/>
          </a:xfrm>
          <a:prstGeom prst="rect">
            <a:avLst/>
          </a:prstGeom>
        </p:spPr>
        <p:txBody>
          <a:bodyPr anchorCtr="0" anchor="ctr" bIns="91425" lIns="91425" rIns="91425" wrap="square" tIns="91425"/>
          <a:lstStyle>
            <a:lvl1pPr lvl="0" algn="ctr">
              <a:spcBef>
                <a:spcPts val="0"/>
              </a:spcBef>
              <a:buClr>
                <a:srgbClr val="F3EFEA"/>
              </a:buClr>
              <a:buSzPct val="100000"/>
              <a:defRPr sz="3600">
                <a:solidFill>
                  <a:srgbClr val="F3EFEA"/>
                </a:solidFill>
              </a:defRPr>
            </a:lvl1pPr>
            <a:lvl2pPr lvl="1" algn="ctr">
              <a:spcBef>
                <a:spcPts val="0"/>
              </a:spcBef>
              <a:buClr>
                <a:srgbClr val="F3EFEA"/>
              </a:buClr>
              <a:buSzPct val="100000"/>
              <a:defRPr sz="3600">
                <a:solidFill>
                  <a:srgbClr val="F3EFEA"/>
                </a:solidFill>
              </a:defRPr>
            </a:lvl2pPr>
            <a:lvl3pPr lvl="2" algn="ctr">
              <a:spcBef>
                <a:spcPts val="0"/>
              </a:spcBef>
              <a:buClr>
                <a:srgbClr val="F3EFEA"/>
              </a:buClr>
              <a:buSzPct val="100000"/>
              <a:defRPr sz="3600">
                <a:solidFill>
                  <a:srgbClr val="F3EFEA"/>
                </a:solidFill>
              </a:defRPr>
            </a:lvl3pPr>
            <a:lvl4pPr lvl="3" algn="ctr">
              <a:spcBef>
                <a:spcPts val="0"/>
              </a:spcBef>
              <a:buClr>
                <a:srgbClr val="F3EFEA"/>
              </a:buClr>
              <a:buSzPct val="100000"/>
              <a:defRPr sz="3600">
                <a:solidFill>
                  <a:srgbClr val="F3EFEA"/>
                </a:solidFill>
              </a:defRPr>
            </a:lvl4pPr>
            <a:lvl5pPr lvl="4" algn="ctr">
              <a:spcBef>
                <a:spcPts val="0"/>
              </a:spcBef>
              <a:buClr>
                <a:srgbClr val="F3EFEA"/>
              </a:buClr>
              <a:buSzPct val="100000"/>
              <a:defRPr sz="3600">
                <a:solidFill>
                  <a:srgbClr val="F3EFEA"/>
                </a:solidFill>
              </a:defRPr>
            </a:lvl5pPr>
            <a:lvl6pPr lvl="5" algn="ctr">
              <a:spcBef>
                <a:spcPts val="0"/>
              </a:spcBef>
              <a:buClr>
                <a:srgbClr val="F3EFEA"/>
              </a:buClr>
              <a:buSzPct val="100000"/>
              <a:defRPr sz="3600">
                <a:solidFill>
                  <a:srgbClr val="F3EFEA"/>
                </a:solidFill>
              </a:defRPr>
            </a:lvl6pPr>
            <a:lvl7pPr lvl="6" algn="ctr">
              <a:spcBef>
                <a:spcPts val="0"/>
              </a:spcBef>
              <a:buClr>
                <a:srgbClr val="F3EFEA"/>
              </a:buClr>
              <a:buSzPct val="100000"/>
              <a:defRPr sz="3600">
                <a:solidFill>
                  <a:srgbClr val="F3EFEA"/>
                </a:solidFill>
              </a:defRPr>
            </a:lvl7pPr>
            <a:lvl8pPr lvl="7" algn="ctr">
              <a:spcBef>
                <a:spcPts val="0"/>
              </a:spcBef>
              <a:buClr>
                <a:srgbClr val="F3EFEA"/>
              </a:buClr>
              <a:buSzPct val="100000"/>
              <a:defRPr sz="3600">
                <a:solidFill>
                  <a:srgbClr val="F3EFEA"/>
                </a:solidFill>
              </a:defRPr>
            </a:lvl8pPr>
            <a:lvl9pPr lvl="8" algn="ctr">
              <a:spcBef>
                <a:spcPts val="0"/>
              </a:spcBef>
              <a:buClr>
                <a:srgbClr val="F3EFEA"/>
              </a:buClr>
              <a:buSzPct val="100000"/>
              <a:defRPr sz="3600">
                <a:solidFill>
                  <a:srgbClr val="F3EFEA"/>
                </a:solidFill>
              </a:defRPr>
            </a:lvl9pPr>
          </a:lstStyle>
          <a:p/>
        </p:txBody>
      </p:sp>
      <p:cxnSp>
        <p:nvCxnSpPr>
          <p:cNvPr id="10" name="Shape 10"/>
          <p:cNvCxnSpPr/>
          <p:nvPr/>
        </p:nvCxnSpPr>
        <p:spPr>
          <a:xfrm rot="10800000">
            <a:off x="2588099" y="4854825"/>
            <a:ext cx="3967800" cy="0"/>
          </a:xfrm>
          <a:prstGeom prst="straightConnector1">
            <a:avLst/>
          </a:prstGeom>
          <a:noFill/>
          <a:ln cap="flat" cmpd="sng" w="9525">
            <a:solidFill>
              <a:srgbClr val="F3EFEA"/>
            </a:solidFill>
            <a:prstDash val="solid"/>
            <a:round/>
            <a:headEnd len="lg" w="lg" type="oval"/>
            <a:tailEnd len="lg" w="lg" type="oval"/>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11" name="Shape 11"/>
        <p:cNvGrpSpPr/>
        <p:nvPr/>
      </p:nvGrpSpPr>
      <p:grpSpPr>
        <a:xfrm>
          <a:off x="0" y="0"/>
          <a:ext cx="0" cy="0"/>
          <a:chOff x="0" y="0"/>
          <a:chExt cx="0" cy="0"/>
        </a:xfrm>
      </p:grpSpPr>
      <p:sp>
        <p:nvSpPr>
          <p:cNvPr id="12" name="Shape 12"/>
          <p:cNvSpPr txBox="1"/>
          <p:nvPr>
            <p:ph type="ctrTitle"/>
          </p:nvPr>
        </p:nvSpPr>
        <p:spPr>
          <a:xfrm>
            <a:off x="2600500" y="2720725"/>
            <a:ext cx="5857800" cy="1546500"/>
          </a:xfrm>
          <a:prstGeom prst="rect">
            <a:avLst/>
          </a:prstGeom>
        </p:spPr>
        <p:txBody>
          <a:bodyPr anchorCtr="0" anchor="b" bIns="91425" lIns="91425" rIns="91425" wrap="square" tIns="91425"/>
          <a:lstStyle>
            <a:lvl1pPr lvl="0" rtl="0" algn="l">
              <a:spcBef>
                <a:spcPts val="0"/>
              </a:spcBef>
              <a:buSzPct val="100000"/>
              <a:defRPr sz="3600"/>
            </a:lvl1pPr>
            <a:lvl2pPr lvl="1" rtl="0" algn="l">
              <a:spcBef>
                <a:spcPts val="0"/>
              </a:spcBef>
              <a:buSzPct val="100000"/>
              <a:defRPr sz="3600"/>
            </a:lvl2pPr>
            <a:lvl3pPr lvl="2" rtl="0" algn="l">
              <a:spcBef>
                <a:spcPts val="0"/>
              </a:spcBef>
              <a:buSzPct val="100000"/>
              <a:defRPr sz="3600"/>
            </a:lvl3pPr>
            <a:lvl4pPr lvl="3" rtl="0" algn="l">
              <a:spcBef>
                <a:spcPts val="0"/>
              </a:spcBef>
              <a:buSzPct val="100000"/>
              <a:defRPr sz="3600"/>
            </a:lvl4pPr>
            <a:lvl5pPr lvl="4" rtl="0" algn="l">
              <a:spcBef>
                <a:spcPts val="0"/>
              </a:spcBef>
              <a:buSzPct val="100000"/>
              <a:defRPr sz="3600"/>
            </a:lvl5pPr>
            <a:lvl6pPr lvl="5" rtl="0" algn="l">
              <a:spcBef>
                <a:spcPts val="0"/>
              </a:spcBef>
              <a:buSzPct val="100000"/>
              <a:defRPr sz="3600"/>
            </a:lvl6pPr>
            <a:lvl7pPr lvl="6" rtl="0" algn="l">
              <a:spcBef>
                <a:spcPts val="0"/>
              </a:spcBef>
              <a:buSzPct val="100000"/>
              <a:defRPr sz="3600"/>
            </a:lvl7pPr>
            <a:lvl8pPr lvl="7" rtl="0" algn="l">
              <a:spcBef>
                <a:spcPts val="0"/>
              </a:spcBef>
              <a:buSzPct val="100000"/>
              <a:defRPr sz="3600"/>
            </a:lvl8pPr>
            <a:lvl9pPr lvl="8" rtl="0" algn="l">
              <a:spcBef>
                <a:spcPts val="0"/>
              </a:spcBef>
              <a:buSzPct val="100000"/>
              <a:defRPr sz="3600"/>
            </a:lvl9pPr>
          </a:lstStyle>
          <a:p/>
        </p:txBody>
      </p:sp>
      <p:sp>
        <p:nvSpPr>
          <p:cNvPr id="13" name="Shape 13"/>
          <p:cNvSpPr txBox="1"/>
          <p:nvPr>
            <p:ph idx="1" type="subTitle"/>
          </p:nvPr>
        </p:nvSpPr>
        <p:spPr>
          <a:xfrm>
            <a:off x="2600400" y="4243950"/>
            <a:ext cx="5857800" cy="1046400"/>
          </a:xfrm>
          <a:prstGeom prst="rect">
            <a:avLst/>
          </a:prstGeom>
        </p:spPr>
        <p:txBody>
          <a:bodyPr anchorCtr="0" anchor="t" bIns="91425" lIns="91425" rIns="91425" wrap="square" tIns="91425"/>
          <a:lstStyle>
            <a:lvl1pPr lvl="0" rtl="0">
              <a:spcBef>
                <a:spcPts val="0"/>
              </a:spcBef>
              <a:buClr>
                <a:srgbClr val="8F7B87"/>
              </a:buClr>
              <a:buSzPct val="100000"/>
              <a:buNone/>
              <a:defRPr i="1" sz="2400">
                <a:solidFill>
                  <a:srgbClr val="8F7B87"/>
                </a:solidFill>
              </a:defRPr>
            </a:lvl1pPr>
            <a:lvl2pPr lvl="1" rtl="0">
              <a:spcBef>
                <a:spcPts val="0"/>
              </a:spcBef>
              <a:buClr>
                <a:srgbClr val="8F7B87"/>
              </a:buClr>
              <a:buNone/>
              <a:defRPr i="1">
                <a:solidFill>
                  <a:srgbClr val="8F7B87"/>
                </a:solidFill>
              </a:defRPr>
            </a:lvl2pPr>
            <a:lvl3pPr lvl="2" rtl="0">
              <a:spcBef>
                <a:spcPts val="0"/>
              </a:spcBef>
              <a:buClr>
                <a:srgbClr val="8F7B87"/>
              </a:buClr>
              <a:buNone/>
              <a:defRPr i="1">
                <a:solidFill>
                  <a:srgbClr val="8F7B87"/>
                </a:solidFill>
              </a:defRPr>
            </a:lvl3pPr>
            <a:lvl4pPr lvl="3" rtl="0">
              <a:spcBef>
                <a:spcPts val="0"/>
              </a:spcBef>
              <a:buClr>
                <a:srgbClr val="8F7B87"/>
              </a:buClr>
              <a:buSzPct val="100000"/>
              <a:buNone/>
              <a:defRPr i="1" sz="2400">
                <a:solidFill>
                  <a:srgbClr val="8F7B87"/>
                </a:solidFill>
              </a:defRPr>
            </a:lvl4pPr>
            <a:lvl5pPr lvl="4" rtl="0">
              <a:spcBef>
                <a:spcPts val="0"/>
              </a:spcBef>
              <a:buClr>
                <a:srgbClr val="8F7B87"/>
              </a:buClr>
              <a:buSzPct val="100000"/>
              <a:buNone/>
              <a:defRPr i="1" sz="2400">
                <a:solidFill>
                  <a:srgbClr val="8F7B87"/>
                </a:solidFill>
              </a:defRPr>
            </a:lvl5pPr>
            <a:lvl6pPr lvl="5" rtl="0">
              <a:spcBef>
                <a:spcPts val="0"/>
              </a:spcBef>
              <a:buClr>
                <a:srgbClr val="8F7B87"/>
              </a:buClr>
              <a:buSzPct val="100000"/>
              <a:buNone/>
              <a:defRPr i="1" sz="2400">
                <a:solidFill>
                  <a:srgbClr val="8F7B87"/>
                </a:solidFill>
              </a:defRPr>
            </a:lvl6pPr>
            <a:lvl7pPr lvl="6" rtl="0">
              <a:spcBef>
                <a:spcPts val="0"/>
              </a:spcBef>
              <a:buClr>
                <a:srgbClr val="8F7B87"/>
              </a:buClr>
              <a:buSzPct val="100000"/>
              <a:buNone/>
              <a:defRPr i="1" sz="2400">
                <a:solidFill>
                  <a:srgbClr val="8F7B87"/>
                </a:solidFill>
              </a:defRPr>
            </a:lvl7pPr>
            <a:lvl8pPr lvl="7" rtl="0">
              <a:spcBef>
                <a:spcPts val="0"/>
              </a:spcBef>
              <a:buClr>
                <a:srgbClr val="8F7B87"/>
              </a:buClr>
              <a:buSzPct val="100000"/>
              <a:buNone/>
              <a:defRPr i="1" sz="2400">
                <a:solidFill>
                  <a:srgbClr val="8F7B87"/>
                </a:solidFill>
              </a:defRPr>
            </a:lvl8pPr>
            <a:lvl9pPr lvl="8" rtl="0">
              <a:spcBef>
                <a:spcPts val="0"/>
              </a:spcBef>
              <a:buClr>
                <a:srgbClr val="8F7B87"/>
              </a:buClr>
              <a:buSzPct val="100000"/>
              <a:buNone/>
              <a:defRPr i="1" sz="2400">
                <a:solidFill>
                  <a:srgbClr val="8F7B87"/>
                </a:solidFill>
              </a:defRPr>
            </a:lvl9pPr>
          </a:lstStyle>
          <a:p/>
        </p:txBody>
      </p:sp>
      <p:cxnSp>
        <p:nvCxnSpPr>
          <p:cNvPr id="14" name="Shape 14"/>
          <p:cNvCxnSpPr/>
          <p:nvPr/>
        </p:nvCxnSpPr>
        <p:spPr>
          <a:xfrm rot="10800000">
            <a:off x="-15990" y="3911347"/>
            <a:ext cx="2476800" cy="0"/>
          </a:xfrm>
          <a:prstGeom prst="straightConnector1">
            <a:avLst/>
          </a:prstGeom>
          <a:noFill/>
          <a:ln cap="flat" cmpd="sng" w="9525">
            <a:solidFill>
              <a:srgbClr val="434343"/>
            </a:solidFill>
            <a:prstDash val="solid"/>
            <a:round/>
            <a:headEnd len="lg" w="lg" type="oval"/>
            <a:tailEnd len="lg" w="lg"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5" name="Shape 15"/>
        <p:cNvGrpSpPr/>
        <p:nvPr/>
      </p:nvGrpSpPr>
      <p:grpSpPr>
        <a:xfrm>
          <a:off x="0" y="0"/>
          <a:ext cx="0" cy="0"/>
          <a:chOff x="0" y="0"/>
          <a:chExt cx="0" cy="0"/>
        </a:xfrm>
      </p:grpSpPr>
      <p:sp>
        <p:nvSpPr>
          <p:cNvPr id="16" name="Shape 16"/>
          <p:cNvSpPr/>
          <p:nvPr/>
        </p:nvSpPr>
        <p:spPr>
          <a:xfrm>
            <a:off x="4136250" y="2003975"/>
            <a:ext cx="871499" cy="871499"/>
          </a:xfrm>
          <a:prstGeom prst="ellipse">
            <a:avLst/>
          </a:prstGeom>
          <a:solidFill>
            <a:srgbClr val="8F7B87"/>
          </a:solidFill>
          <a:ln>
            <a:noFill/>
          </a:ln>
        </p:spPr>
        <p:txBody>
          <a:bodyPr anchorCtr="0" anchor="ctr" bIns="91425" lIns="91425" rIns="91425" wrap="square" tIns="91425">
            <a:noAutofit/>
          </a:bodyPr>
          <a:lstStyle/>
          <a:p>
            <a:pPr lvl="0">
              <a:spcBef>
                <a:spcPts val="0"/>
              </a:spcBef>
              <a:buNone/>
            </a:pPr>
            <a:r>
              <a:t/>
            </a:r>
            <a:endParaRPr/>
          </a:p>
        </p:txBody>
      </p:sp>
      <p:sp>
        <p:nvSpPr>
          <p:cNvPr id="17" name="Shape 17"/>
          <p:cNvSpPr txBox="1"/>
          <p:nvPr>
            <p:ph idx="1" type="body"/>
          </p:nvPr>
        </p:nvSpPr>
        <p:spPr>
          <a:xfrm>
            <a:off x="1555350" y="3034800"/>
            <a:ext cx="6033300" cy="1093199"/>
          </a:xfrm>
          <a:prstGeom prst="rect">
            <a:avLst/>
          </a:prstGeom>
        </p:spPr>
        <p:txBody>
          <a:bodyPr anchorCtr="0" anchor="t" bIns="91425" lIns="91425" rIns="91425" wrap="square" tIns="91425"/>
          <a:lstStyle>
            <a:lvl1pPr lvl="0" rtl="0" algn="ctr">
              <a:lnSpc>
                <a:spcPct val="100000"/>
              </a:lnSpc>
              <a:spcBef>
                <a:spcPts val="0"/>
              </a:spcBef>
              <a:buClr>
                <a:srgbClr val="8F7B87"/>
              </a:buClr>
              <a:defRPr i="1">
                <a:solidFill>
                  <a:srgbClr val="8F7B87"/>
                </a:solidFill>
              </a:defRPr>
            </a:lvl1pPr>
            <a:lvl2pPr lvl="1" rtl="0" algn="ctr">
              <a:lnSpc>
                <a:spcPct val="100000"/>
              </a:lnSpc>
              <a:spcBef>
                <a:spcPts val="0"/>
              </a:spcBef>
              <a:buClr>
                <a:srgbClr val="8F7B87"/>
              </a:buClr>
              <a:defRPr i="1">
                <a:solidFill>
                  <a:srgbClr val="8F7B87"/>
                </a:solidFill>
              </a:defRPr>
            </a:lvl2pPr>
            <a:lvl3pPr lvl="2" rtl="0" algn="ctr">
              <a:lnSpc>
                <a:spcPct val="100000"/>
              </a:lnSpc>
              <a:spcBef>
                <a:spcPts val="0"/>
              </a:spcBef>
              <a:buClr>
                <a:srgbClr val="8F7B87"/>
              </a:buClr>
              <a:defRPr i="1">
                <a:solidFill>
                  <a:srgbClr val="8F7B87"/>
                </a:solidFill>
              </a:defRPr>
            </a:lvl3pPr>
            <a:lvl4pPr lvl="3" rtl="0" algn="ctr">
              <a:lnSpc>
                <a:spcPct val="100000"/>
              </a:lnSpc>
              <a:spcBef>
                <a:spcPts val="0"/>
              </a:spcBef>
              <a:buClr>
                <a:srgbClr val="8F7B87"/>
              </a:buClr>
              <a:defRPr i="1">
                <a:solidFill>
                  <a:srgbClr val="8F7B87"/>
                </a:solidFill>
              </a:defRPr>
            </a:lvl4pPr>
            <a:lvl5pPr lvl="4" rtl="0" algn="ctr">
              <a:lnSpc>
                <a:spcPct val="100000"/>
              </a:lnSpc>
              <a:spcBef>
                <a:spcPts val="0"/>
              </a:spcBef>
              <a:buClr>
                <a:srgbClr val="8F7B87"/>
              </a:buClr>
              <a:defRPr i="1">
                <a:solidFill>
                  <a:srgbClr val="8F7B87"/>
                </a:solidFill>
              </a:defRPr>
            </a:lvl5pPr>
            <a:lvl6pPr lvl="5" rtl="0" algn="ctr">
              <a:lnSpc>
                <a:spcPct val="100000"/>
              </a:lnSpc>
              <a:spcBef>
                <a:spcPts val="0"/>
              </a:spcBef>
              <a:buClr>
                <a:srgbClr val="8F7B87"/>
              </a:buClr>
              <a:defRPr i="1">
                <a:solidFill>
                  <a:srgbClr val="8F7B87"/>
                </a:solidFill>
              </a:defRPr>
            </a:lvl6pPr>
            <a:lvl7pPr lvl="6" rtl="0" algn="ctr">
              <a:lnSpc>
                <a:spcPct val="100000"/>
              </a:lnSpc>
              <a:spcBef>
                <a:spcPts val="0"/>
              </a:spcBef>
              <a:buClr>
                <a:srgbClr val="8F7B87"/>
              </a:buClr>
              <a:defRPr i="1">
                <a:solidFill>
                  <a:srgbClr val="8F7B87"/>
                </a:solidFill>
              </a:defRPr>
            </a:lvl7pPr>
            <a:lvl8pPr lvl="7" rtl="0" algn="ctr">
              <a:lnSpc>
                <a:spcPct val="100000"/>
              </a:lnSpc>
              <a:spcBef>
                <a:spcPts val="0"/>
              </a:spcBef>
              <a:buClr>
                <a:srgbClr val="8F7B87"/>
              </a:buClr>
              <a:defRPr i="1">
                <a:solidFill>
                  <a:srgbClr val="8F7B87"/>
                </a:solidFill>
              </a:defRPr>
            </a:lvl8pPr>
            <a:lvl9pPr lvl="8" algn="ctr">
              <a:lnSpc>
                <a:spcPct val="100000"/>
              </a:lnSpc>
              <a:spcBef>
                <a:spcPts val="0"/>
              </a:spcBef>
              <a:buClr>
                <a:srgbClr val="8F7B87"/>
              </a:buClr>
              <a:defRPr i="1">
                <a:solidFill>
                  <a:srgbClr val="8F7B87"/>
                </a:solidFill>
              </a:defRPr>
            </a:lvl9pPr>
          </a:lstStyle>
          <a:p/>
        </p:txBody>
      </p:sp>
      <p:sp>
        <p:nvSpPr>
          <p:cNvPr id="18" name="Shape 18"/>
          <p:cNvSpPr txBox="1"/>
          <p:nvPr/>
        </p:nvSpPr>
        <p:spPr>
          <a:xfrm>
            <a:off x="3593400" y="1911725"/>
            <a:ext cx="1957200" cy="871499"/>
          </a:xfrm>
          <a:prstGeom prst="rect">
            <a:avLst/>
          </a:prstGeom>
          <a:noFill/>
          <a:ln>
            <a:noFill/>
          </a:ln>
        </p:spPr>
        <p:txBody>
          <a:bodyPr anchorCtr="0" anchor="t" bIns="91425" lIns="91425" rIns="91425" wrap="square" tIns="91425">
            <a:noAutofit/>
          </a:bodyPr>
          <a:lstStyle/>
          <a:p>
            <a:pPr lvl="0" algn="ctr">
              <a:spcBef>
                <a:spcPts val="0"/>
              </a:spcBef>
              <a:buNone/>
            </a:pPr>
            <a:r>
              <a:rPr lang="en" sz="9600">
                <a:solidFill>
                  <a:srgbClr val="FFFFFF"/>
                </a:solidFill>
                <a:latin typeface="Montserrat"/>
                <a:ea typeface="Montserrat"/>
                <a:cs typeface="Montserrat"/>
                <a:sym typeface="Montserrat"/>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19" name="Shape 19"/>
        <p:cNvGrpSpPr/>
        <p:nvPr/>
      </p:nvGrpSpPr>
      <p:grpSpPr>
        <a:xfrm>
          <a:off x="0" y="0"/>
          <a:ext cx="0" cy="0"/>
          <a:chOff x="0" y="0"/>
          <a:chExt cx="0" cy="0"/>
        </a:xfrm>
      </p:grpSpPr>
      <p:sp>
        <p:nvSpPr>
          <p:cNvPr id="20" name="Shape 20"/>
          <p:cNvSpPr txBox="1"/>
          <p:nvPr>
            <p:ph type="title"/>
          </p:nvPr>
        </p:nvSpPr>
        <p:spPr>
          <a:xfrm>
            <a:off x="2622900" y="150900"/>
            <a:ext cx="3898199" cy="11430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617100" y="1997950"/>
            <a:ext cx="7909800" cy="42873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cxnSp>
        <p:nvCxnSpPr>
          <p:cNvPr id="22" name="Shape 22"/>
          <p:cNvCxnSpPr/>
          <p:nvPr/>
        </p:nvCxnSpPr>
        <p:spPr>
          <a:xfrm rot="10800000">
            <a:off x="-23700" y="722400"/>
            <a:ext cx="2341800" cy="0"/>
          </a:xfrm>
          <a:prstGeom prst="straightConnector1">
            <a:avLst/>
          </a:prstGeom>
          <a:noFill/>
          <a:ln cap="flat" cmpd="sng" w="9525">
            <a:solidFill>
              <a:srgbClr val="434343"/>
            </a:solidFill>
            <a:prstDash val="solid"/>
            <a:round/>
            <a:headEnd len="lg" w="lg" type="oval"/>
            <a:tailEnd len="lg" w="lg" type="none"/>
          </a:ln>
        </p:spPr>
      </p:cxnSp>
      <p:cxnSp>
        <p:nvCxnSpPr>
          <p:cNvPr id="23" name="Shape 23"/>
          <p:cNvCxnSpPr/>
          <p:nvPr/>
        </p:nvCxnSpPr>
        <p:spPr>
          <a:xfrm>
            <a:off x="6825900" y="722400"/>
            <a:ext cx="2331300" cy="0"/>
          </a:xfrm>
          <a:prstGeom prst="straightConnector1">
            <a:avLst/>
          </a:prstGeom>
          <a:noFill/>
          <a:ln cap="flat" cmpd="sng" w="9525">
            <a:solidFill>
              <a:srgbClr val="434343"/>
            </a:solidFill>
            <a:prstDash val="solid"/>
            <a:round/>
            <a:headEnd len="lg" w="lg" type="oval"/>
            <a:tailEnd len="lg" w="lg"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24" name="Shape 24"/>
        <p:cNvGrpSpPr/>
        <p:nvPr/>
      </p:nvGrpSpPr>
      <p:grpSpPr>
        <a:xfrm>
          <a:off x="0" y="0"/>
          <a:ext cx="0" cy="0"/>
          <a:chOff x="0" y="0"/>
          <a:chExt cx="0" cy="0"/>
        </a:xfrm>
      </p:grpSpPr>
      <p:sp>
        <p:nvSpPr>
          <p:cNvPr id="25" name="Shape 25"/>
          <p:cNvSpPr txBox="1"/>
          <p:nvPr>
            <p:ph idx="1" type="body"/>
          </p:nvPr>
        </p:nvSpPr>
        <p:spPr>
          <a:xfrm>
            <a:off x="626350" y="1997950"/>
            <a:ext cx="3644400" cy="4273199"/>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2" type="body"/>
          </p:nvPr>
        </p:nvSpPr>
        <p:spPr>
          <a:xfrm>
            <a:off x="4870698" y="1997950"/>
            <a:ext cx="3644400" cy="4273199"/>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type="title"/>
          </p:nvPr>
        </p:nvSpPr>
        <p:spPr>
          <a:xfrm>
            <a:off x="2622900" y="150900"/>
            <a:ext cx="3898199" cy="11430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28" name="Shape 28"/>
          <p:cNvCxnSpPr/>
          <p:nvPr/>
        </p:nvCxnSpPr>
        <p:spPr>
          <a:xfrm rot="10800000">
            <a:off x="-23700" y="722400"/>
            <a:ext cx="2341800" cy="0"/>
          </a:xfrm>
          <a:prstGeom prst="straightConnector1">
            <a:avLst/>
          </a:prstGeom>
          <a:noFill/>
          <a:ln cap="flat" cmpd="sng" w="9525">
            <a:solidFill>
              <a:srgbClr val="434343"/>
            </a:solidFill>
            <a:prstDash val="solid"/>
            <a:round/>
            <a:headEnd len="lg" w="lg" type="oval"/>
            <a:tailEnd len="lg" w="lg" type="none"/>
          </a:ln>
        </p:spPr>
      </p:cxnSp>
      <p:cxnSp>
        <p:nvCxnSpPr>
          <p:cNvPr id="29" name="Shape 29"/>
          <p:cNvCxnSpPr/>
          <p:nvPr/>
        </p:nvCxnSpPr>
        <p:spPr>
          <a:xfrm>
            <a:off x="6825900" y="722400"/>
            <a:ext cx="2331300" cy="0"/>
          </a:xfrm>
          <a:prstGeom prst="straightConnector1">
            <a:avLst/>
          </a:prstGeom>
          <a:noFill/>
          <a:ln cap="flat" cmpd="sng" w="9525">
            <a:solidFill>
              <a:srgbClr val="434343"/>
            </a:solidFill>
            <a:prstDash val="solid"/>
            <a:round/>
            <a:headEnd len="lg" w="lg" type="oval"/>
            <a:tailEnd len="lg" w="lg"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30" name="Shape 30"/>
        <p:cNvGrpSpPr/>
        <p:nvPr/>
      </p:nvGrpSpPr>
      <p:grpSpPr>
        <a:xfrm>
          <a:off x="0" y="0"/>
          <a:ext cx="0" cy="0"/>
          <a:chOff x="0" y="0"/>
          <a:chExt cx="0" cy="0"/>
        </a:xfrm>
      </p:grpSpPr>
      <p:sp>
        <p:nvSpPr>
          <p:cNvPr id="31" name="Shape 31"/>
          <p:cNvSpPr txBox="1"/>
          <p:nvPr>
            <p:ph idx="1" type="body"/>
          </p:nvPr>
        </p:nvSpPr>
        <p:spPr>
          <a:xfrm>
            <a:off x="626350" y="2013800"/>
            <a:ext cx="2547900" cy="4257599"/>
          </a:xfrm>
          <a:prstGeom prst="rect">
            <a:avLst/>
          </a:prstGeom>
        </p:spPr>
        <p:txBody>
          <a:bodyPr anchorCtr="0" anchor="t" bIns="91425" lIns="91425" rIns="91425" wrap="square"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 name="Shape 32"/>
          <p:cNvSpPr txBox="1"/>
          <p:nvPr>
            <p:ph idx="2" type="body"/>
          </p:nvPr>
        </p:nvSpPr>
        <p:spPr>
          <a:xfrm>
            <a:off x="3304737" y="2013800"/>
            <a:ext cx="2547900" cy="4257599"/>
          </a:xfrm>
          <a:prstGeom prst="rect">
            <a:avLst/>
          </a:prstGeom>
        </p:spPr>
        <p:txBody>
          <a:bodyPr anchorCtr="0" anchor="t" bIns="91425" lIns="91425" rIns="91425" wrap="square"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 name="Shape 33"/>
          <p:cNvSpPr txBox="1"/>
          <p:nvPr>
            <p:ph idx="3" type="body"/>
          </p:nvPr>
        </p:nvSpPr>
        <p:spPr>
          <a:xfrm>
            <a:off x="5983124" y="2013800"/>
            <a:ext cx="2547900" cy="4257599"/>
          </a:xfrm>
          <a:prstGeom prst="rect">
            <a:avLst/>
          </a:prstGeom>
        </p:spPr>
        <p:txBody>
          <a:bodyPr anchorCtr="0" anchor="t" bIns="91425" lIns="91425" rIns="91425" wrap="square"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4" name="Shape 34"/>
          <p:cNvSpPr txBox="1"/>
          <p:nvPr>
            <p:ph type="title"/>
          </p:nvPr>
        </p:nvSpPr>
        <p:spPr>
          <a:xfrm>
            <a:off x="2622900" y="150900"/>
            <a:ext cx="3898199" cy="11430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35" name="Shape 35"/>
          <p:cNvCxnSpPr/>
          <p:nvPr/>
        </p:nvCxnSpPr>
        <p:spPr>
          <a:xfrm rot="10800000">
            <a:off x="-23700" y="722400"/>
            <a:ext cx="2341800" cy="0"/>
          </a:xfrm>
          <a:prstGeom prst="straightConnector1">
            <a:avLst/>
          </a:prstGeom>
          <a:noFill/>
          <a:ln cap="flat" cmpd="sng" w="9525">
            <a:solidFill>
              <a:srgbClr val="434343"/>
            </a:solidFill>
            <a:prstDash val="solid"/>
            <a:round/>
            <a:headEnd len="lg" w="lg" type="oval"/>
            <a:tailEnd len="lg" w="lg" type="none"/>
          </a:ln>
        </p:spPr>
      </p:cxnSp>
      <p:cxnSp>
        <p:nvCxnSpPr>
          <p:cNvPr id="36" name="Shape 36"/>
          <p:cNvCxnSpPr/>
          <p:nvPr/>
        </p:nvCxnSpPr>
        <p:spPr>
          <a:xfrm>
            <a:off x="6825900" y="722400"/>
            <a:ext cx="2331300" cy="0"/>
          </a:xfrm>
          <a:prstGeom prst="straightConnector1">
            <a:avLst/>
          </a:prstGeom>
          <a:noFill/>
          <a:ln cap="flat" cmpd="sng" w="9525">
            <a:solidFill>
              <a:srgbClr val="434343"/>
            </a:solidFill>
            <a:prstDash val="solid"/>
            <a:round/>
            <a:headEnd len="lg" w="lg" type="oval"/>
            <a:tailEnd len="lg" w="lg"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7" name="Shape 37"/>
        <p:cNvGrpSpPr/>
        <p:nvPr/>
      </p:nvGrpSpPr>
      <p:grpSpPr>
        <a:xfrm>
          <a:off x="0" y="0"/>
          <a:ext cx="0" cy="0"/>
          <a:chOff x="0" y="0"/>
          <a:chExt cx="0" cy="0"/>
        </a:xfrm>
      </p:grpSpPr>
      <p:sp>
        <p:nvSpPr>
          <p:cNvPr id="38" name="Shape 38"/>
          <p:cNvSpPr txBox="1"/>
          <p:nvPr>
            <p:ph type="title"/>
          </p:nvPr>
        </p:nvSpPr>
        <p:spPr>
          <a:xfrm>
            <a:off x="2622900" y="150900"/>
            <a:ext cx="3898199" cy="11430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39" name="Shape 39"/>
          <p:cNvCxnSpPr/>
          <p:nvPr/>
        </p:nvCxnSpPr>
        <p:spPr>
          <a:xfrm rot="10800000">
            <a:off x="-23700" y="722400"/>
            <a:ext cx="2341800" cy="0"/>
          </a:xfrm>
          <a:prstGeom prst="straightConnector1">
            <a:avLst/>
          </a:prstGeom>
          <a:noFill/>
          <a:ln cap="flat" cmpd="sng" w="9525">
            <a:solidFill>
              <a:srgbClr val="434343"/>
            </a:solidFill>
            <a:prstDash val="solid"/>
            <a:round/>
            <a:headEnd len="lg" w="lg" type="oval"/>
            <a:tailEnd len="lg" w="lg" type="none"/>
          </a:ln>
        </p:spPr>
      </p:cxnSp>
      <p:cxnSp>
        <p:nvCxnSpPr>
          <p:cNvPr id="40" name="Shape 40"/>
          <p:cNvCxnSpPr/>
          <p:nvPr/>
        </p:nvCxnSpPr>
        <p:spPr>
          <a:xfrm>
            <a:off x="6825900" y="722400"/>
            <a:ext cx="2331300" cy="0"/>
          </a:xfrm>
          <a:prstGeom prst="straightConnector1">
            <a:avLst/>
          </a:prstGeom>
          <a:noFill/>
          <a:ln cap="flat" cmpd="sng" w="9525">
            <a:solidFill>
              <a:srgbClr val="434343"/>
            </a:solidFill>
            <a:prstDash val="solid"/>
            <a:round/>
            <a:headEnd len="lg" w="lg" type="oval"/>
            <a:tailEnd len="lg" w="lg"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2600500" y="5862275"/>
            <a:ext cx="3957600" cy="692700"/>
          </a:xfrm>
          <a:prstGeom prst="rect">
            <a:avLst/>
          </a:prstGeom>
        </p:spPr>
        <p:txBody>
          <a:bodyPr anchorCtr="0" anchor="ctr" bIns="91425" lIns="91425" rIns="91425" wrap="square" tIns="91425"/>
          <a:lstStyle>
            <a:lvl1pPr lvl="0" algn="ctr">
              <a:spcBef>
                <a:spcPts val="360"/>
              </a:spcBef>
              <a:buSzPct val="100000"/>
              <a:buNone/>
              <a:defRPr i="1" sz="1800"/>
            </a:lvl1pPr>
          </a:lstStyle>
          <a:p/>
        </p:txBody>
      </p:sp>
      <p:cxnSp>
        <p:nvCxnSpPr>
          <p:cNvPr id="43" name="Shape 43"/>
          <p:cNvCxnSpPr/>
          <p:nvPr/>
        </p:nvCxnSpPr>
        <p:spPr>
          <a:xfrm rot="10800000">
            <a:off x="-15899" y="6253128"/>
            <a:ext cx="2333999" cy="0"/>
          </a:xfrm>
          <a:prstGeom prst="straightConnector1">
            <a:avLst/>
          </a:prstGeom>
          <a:noFill/>
          <a:ln cap="flat" cmpd="sng" w="9525">
            <a:solidFill>
              <a:srgbClr val="434343"/>
            </a:solidFill>
            <a:prstDash val="solid"/>
            <a:round/>
            <a:headEnd len="lg" w="lg" type="oval"/>
            <a:tailEnd len="lg" w="lg" type="none"/>
          </a:ln>
        </p:spPr>
      </p:cxnSp>
      <p:cxnSp>
        <p:nvCxnSpPr>
          <p:cNvPr id="44" name="Shape 44"/>
          <p:cNvCxnSpPr/>
          <p:nvPr/>
        </p:nvCxnSpPr>
        <p:spPr>
          <a:xfrm>
            <a:off x="6825900" y="6253128"/>
            <a:ext cx="2339399" cy="0"/>
          </a:xfrm>
          <a:prstGeom prst="straightConnector1">
            <a:avLst/>
          </a:prstGeom>
          <a:noFill/>
          <a:ln cap="flat" cmpd="sng" w="9525">
            <a:solidFill>
              <a:srgbClr val="434343"/>
            </a:solidFill>
            <a:prstDash val="solid"/>
            <a:round/>
            <a:headEnd len="lg" w="lg" type="oval"/>
            <a:tailEnd len="lg" w="lg"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5" name="Shape 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2622900" y="274650"/>
            <a:ext cx="3898199" cy="1143000"/>
          </a:xfrm>
          <a:prstGeom prst="rect">
            <a:avLst/>
          </a:prstGeom>
          <a:noFill/>
          <a:ln>
            <a:noFill/>
          </a:ln>
        </p:spPr>
        <p:txBody>
          <a:bodyPr anchorCtr="0" anchor="ctr" bIns="91425" lIns="91425" rIns="91425" wrap="square" tIns="91425"/>
          <a:lstStyle>
            <a:lvl1pPr lvl="0" algn="ctr">
              <a:spcBef>
                <a:spcPts val="0"/>
              </a:spcBef>
              <a:buClr>
                <a:schemeClr val="dk1"/>
              </a:buClr>
              <a:buSzPct val="100000"/>
              <a:buFont typeface="Montserrat"/>
              <a:buNone/>
              <a:defRPr b="1" sz="2000">
                <a:solidFill>
                  <a:schemeClr val="dk1"/>
                </a:solidFill>
                <a:latin typeface="Montserrat"/>
                <a:ea typeface="Montserrat"/>
                <a:cs typeface="Montserrat"/>
                <a:sym typeface="Montserrat"/>
              </a:defRPr>
            </a:lvl1pPr>
            <a:lvl2pPr lvl="1" algn="ctr">
              <a:spcBef>
                <a:spcPts val="0"/>
              </a:spcBef>
              <a:buClr>
                <a:schemeClr val="dk1"/>
              </a:buClr>
              <a:buSzPct val="100000"/>
              <a:buFont typeface="Montserrat"/>
              <a:buNone/>
              <a:defRPr b="1" sz="2000">
                <a:solidFill>
                  <a:schemeClr val="dk1"/>
                </a:solidFill>
                <a:latin typeface="Montserrat"/>
                <a:ea typeface="Montserrat"/>
                <a:cs typeface="Montserrat"/>
                <a:sym typeface="Montserrat"/>
              </a:defRPr>
            </a:lvl2pPr>
            <a:lvl3pPr lvl="2" algn="ctr">
              <a:spcBef>
                <a:spcPts val="0"/>
              </a:spcBef>
              <a:buClr>
                <a:schemeClr val="dk1"/>
              </a:buClr>
              <a:buSzPct val="100000"/>
              <a:buFont typeface="Montserrat"/>
              <a:buNone/>
              <a:defRPr b="1" sz="2000">
                <a:solidFill>
                  <a:schemeClr val="dk1"/>
                </a:solidFill>
                <a:latin typeface="Montserrat"/>
                <a:ea typeface="Montserrat"/>
                <a:cs typeface="Montserrat"/>
                <a:sym typeface="Montserrat"/>
              </a:defRPr>
            </a:lvl3pPr>
            <a:lvl4pPr lvl="3" algn="ctr">
              <a:spcBef>
                <a:spcPts val="0"/>
              </a:spcBef>
              <a:buClr>
                <a:schemeClr val="dk1"/>
              </a:buClr>
              <a:buSzPct val="100000"/>
              <a:buFont typeface="Montserrat"/>
              <a:buNone/>
              <a:defRPr b="1" sz="2000">
                <a:solidFill>
                  <a:schemeClr val="dk1"/>
                </a:solidFill>
                <a:latin typeface="Montserrat"/>
                <a:ea typeface="Montserrat"/>
                <a:cs typeface="Montserrat"/>
                <a:sym typeface="Montserrat"/>
              </a:defRPr>
            </a:lvl4pPr>
            <a:lvl5pPr lvl="4" algn="ctr">
              <a:spcBef>
                <a:spcPts val="0"/>
              </a:spcBef>
              <a:buClr>
                <a:schemeClr val="dk1"/>
              </a:buClr>
              <a:buSzPct val="100000"/>
              <a:buFont typeface="Montserrat"/>
              <a:buNone/>
              <a:defRPr b="1" sz="2000">
                <a:solidFill>
                  <a:schemeClr val="dk1"/>
                </a:solidFill>
                <a:latin typeface="Montserrat"/>
                <a:ea typeface="Montserrat"/>
                <a:cs typeface="Montserrat"/>
                <a:sym typeface="Montserrat"/>
              </a:defRPr>
            </a:lvl5pPr>
            <a:lvl6pPr lvl="5" algn="ctr">
              <a:spcBef>
                <a:spcPts val="0"/>
              </a:spcBef>
              <a:buClr>
                <a:schemeClr val="dk1"/>
              </a:buClr>
              <a:buSzPct val="100000"/>
              <a:buFont typeface="Montserrat"/>
              <a:buNone/>
              <a:defRPr b="1" sz="2000">
                <a:solidFill>
                  <a:schemeClr val="dk1"/>
                </a:solidFill>
                <a:latin typeface="Montserrat"/>
                <a:ea typeface="Montserrat"/>
                <a:cs typeface="Montserrat"/>
                <a:sym typeface="Montserrat"/>
              </a:defRPr>
            </a:lvl6pPr>
            <a:lvl7pPr lvl="6" algn="ctr">
              <a:spcBef>
                <a:spcPts val="0"/>
              </a:spcBef>
              <a:buClr>
                <a:schemeClr val="dk1"/>
              </a:buClr>
              <a:buSzPct val="100000"/>
              <a:buFont typeface="Montserrat"/>
              <a:buNone/>
              <a:defRPr b="1" sz="2000">
                <a:solidFill>
                  <a:schemeClr val="dk1"/>
                </a:solidFill>
                <a:latin typeface="Montserrat"/>
                <a:ea typeface="Montserrat"/>
                <a:cs typeface="Montserrat"/>
                <a:sym typeface="Montserrat"/>
              </a:defRPr>
            </a:lvl7pPr>
            <a:lvl8pPr lvl="7" algn="ctr">
              <a:spcBef>
                <a:spcPts val="0"/>
              </a:spcBef>
              <a:buClr>
                <a:schemeClr val="dk1"/>
              </a:buClr>
              <a:buSzPct val="100000"/>
              <a:buFont typeface="Montserrat"/>
              <a:buNone/>
              <a:defRPr b="1" sz="2000">
                <a:solidFill>
                  <a:schemeClr val="dk1"/>
                </a:solidFill>
                <a:latin typeface="Montserrat"/>
                <a:ea typeface="Montserrat"/>
                <a:cs typeface="Montserrat"/>
                <a:sym typeface="Montserrat"/>
              </a:defRPr>
            </a:lvl8pPr>
            <a:lvl9pPr lvl="8" algn="ctr">
              <a:spcBef>
                <a:spcPts val="0"/>
              </a:spcBef>
              <a:buClr>
                <a:schemeClr val="dk1"/>
              </a:buClr>
              <a:buSzPct val="100000"/>
              <a:buFont typeface="Montserrat"/>
              <a:buNone/>
              <a:defRPr b="1" sz="2000">
                <a:solidFill>
                  <a:schemeClr val="dk1"/>
                </a:solidFill>
                <a:latin typeface="Montserrat"/>
                <a:ea typeface="Montserrat"/>
                <a:cs typeface="Montserrat"/>
                <a:sym typeface="Montserrat"/>
              </a:defRPr>
            </a:lvl9pPr>
          </a:lstStyle>
          <a:p/>
        </p:txBody>
      </p:sp>
      <p:sp>
        <p:nvSpPr>
          <p:cNvPr id="7" name="Shape 7"/>
          <p:cNvSpPr txBox="1"/>
          <p:nvPr>
            <p:ph idx="1" type="body"/>
          </p:nvPr>
        </p:nvSpPr>
        <p:spPr>
          <a:xfrm>
            <a:off x="617100" y="1997950"/>
            <a:ext cx="7909800" cy="4287300"/>
          </a:xfrm>
          <a:prstGeom prst="rect">
            <a:avLst/>
          </a:prstGeom>
          <a:noFill/>
          <a:ln>
            <a:noFill/>
          </a:ln>
        </p:spPr>
        <p:txBody>
          <a:bodyPr anchorCtr="0" anchor="t" bIns="91425" lIns="91425" rIns="91425" wrap="square" tIns="91425"/>
          <a:lstStyle>
            <a:lvl1pPr lvl="0">
              <a:lnSpc>
                <a:spcPct val="115000"/>
              </a:lnSpc>
              <a:spcBef>
                <a:spcPts val="600"/>
              </a:spcBef>
              <a:buClr>
                <a:schemeClr val="dk1"/>
              </a:buClr>
              <a:buSzPct val="100000"/>
              <a:buFont typeface="PT Serif"/>
              <a:buChar char="○"/>
              <a:defRPr sz="3000">
                <a:solidFill>
                  <a:schemeClr val="dk1"/>
                </a:solidFill>
                <a:latin typeface="PT Serif"/>
                <a:ea typeface="PT Serif"/>
                <a:cs typeface="PT Serif"/>
                <a:sym typeface="PT Serif"/>
              </a:defRPr>
            </a:lvl1pPr>
            <a:lvl2pPr lvl="1">
              <a:lnSpc>
                <a:spcPct val="115000"/>
              </a:lnSpc>
              <a:spcBef>
                <a:spcPts val="480"/>
              </a:spcBef>
              <a:buClr>
                <a:schemeClr val="dk1"/>
              </a:buClr>
              <a:buSzPct val="100000"/>
              <a:buFont typeface="PT Serif"/>
              <a:buChar char="□"/>
              <a:defRPr sz="2400">
                <a:solidFill>
                  <a:schemeClr val="dk1"/>
                </a:solidFill>
                <a:latin typeface="PT Serif"/>
                <a:ea typeface="PT Serif"/>
                <a:cs typeface="PT Serif"/>
                <a:sym typeface="PT Serif"/>
              </a:defRPr>
            </a:lvl2pPr>
            <a:lvl3pPr lvl="2">
              <a:lnSpc>
                <a:spcPct val="115000"/>
              </a:lnSpc>
              <a:spcBef>
                <a:spcPts val="480"/>
              </a:spcBef>
              <a:buClr>
                <a:schemeClr val="dk1"/>
              </a:buClr>
              <a:buSzPct val="100000"/>
              <a:buFont typeface="PT Serif"/>
              <a:buChar char="○"/>
              <a:defRPr sz="2400">
                <a:solidFill>
                  <a:schemeClr val="dk1"/>
                </a:solidFill>
                <a:latin typeface="PT Serif"/>
                <a:ea typeface="PT Serif"/>
                <a:cs typeface="PT Serif"/>
                <a:sym typeface="PT Serif"/>
              </a:defRPr>
            </a:lvl3pPr>
            <a:lvl4pPr lvl="3">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4pPr>
            <a:lvl5pPr lvl="4">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5pPr>
            <a:lvl6pPr lvl="5">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6pPr>
            <a:lvl7pPr lvl="6">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7pPr>
            <a:lvl8pPr lvl="7">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8pPr>
            <a:lvl9pPr lvl="8">
              <a:lnSpc>
                <a:spcPct val="115000"/>
              </a:lnSpc>
              <a:spcBef>
                <a:spcPts val="360"/>
              </a:spcBef>
              <a:buClr>
                <a:schemeClr val="dk1"/>
              </a:buClr>
              <a:buSzPct val="100000"/>
              <a:buFont typeface="PT Serif"/>
              <a:buChar char="■"/>
              <a:defRPr sz="1800">
                <a:solidFill>
                  <a:schemeClr val="dk1"/>
                </a:solidFill>
                <a:latin typeface="PT Serif"/>
                <a:ea typeface="PT Serif"/>
                <a:cs typeface="PT Serif"/>
                <a:sym typeface="PT Serif"/>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Shape 50"/>
          <p:cNvSpPr txBox="1"/>
          <p:nvPr>
            <p:ph type="ctrTitle"/>
          </p:nvPr>
        </p:nvSpPr>
        <p:spPr>
          <a:xfrm>
            <a:off x="634275" y="2655750"/>
            <a:ext cx="7888800" cy="1546500"/>
          </a:xfrm>
          <a:prstGeom prst="rect">
            <a:avLst/>
          </a:prstGeom>
        </p:spPr>
        <p:txBody>
          <a:bodyPr anchorCtr="0" anchor="ctr" bIns="91425" lIns="91425" rIns="91425" wrap="square" tIns="91425">
            <a:noAutofit/>
          </a:bodyPr>
          <a:lstStyle/>
          <a:p>
            <a:pPr lvl="0" rtl="0">
              <a:spcBef>
                <a:spcPts val="0"/>
              </a:spcBef>
              <a:buClr>
                <a:srgbClr val="000000"/>
              </a:buClr>
              <a:buSzPct val="30555"/>
              <a:buFont typeface="Arial"/>
              <a:buNone/>
            </a:pPr>
            <a:r>
              <a:rPr lang="en"/>
              <a:t>Blinking Extraction in Eye gaze System for</a:t>
            </a:r>
            <a:br>
              <a:rPr lang="en"/>
            </a:br>
            <a:r>
              <a:rPr lang="en"/>
              <a:t>Stereoscopy Movies</a:t>
            </a:r>
            <a:br>
              <a:rPr lang="en"/>
            </a:br>
          </a:p>
        </p:txBody>
      </p:sp>
      <p:sp>
        <p:nvSpPr>
          <p:cNvPr id="51" name="Shape 51"/>
          <p:cNvSpPr txBox="1"/>
          <p:nvPr/>
        </p:nvSpPr>
        <p:spPr>
          <a:xfrm>
            <a:off x="311700" y="5193125"/>
            <a:ext cx="8520600" cy="792600"/>
          </a:xfrm>
          <a:prstGeom prst="rect">
            <a:avLst/>
          </a:prstGeom>
          <a:noFill/>
          <a:ln>
            <a:noFill/>
          </a:ln>
        </p:spPr>
        <p:txBody>
          <a:bodyPr anchorCtr="0" anchor="t" bIns="91425" lIns="91425" rIns="91425" wrap="square" tIns="91425">
            <a:noAutofit/>
          </a:bodyPr>
          <a:lstStyle/>
          <a:p>
            <a:pPr lvl="0" rtl="0" algn="ctr">
              <a:lnSpc>
                <a:spcPct val="90000"/>
              </a:lnSpc>
              <a:spcBef>
                <a:spcPts val="1000"/>
              </a:spcBef>
              <a:buNone/>
            </a:pPr>
            <a:r>
              <a:rPr lang="en" sz="2400">
                <a:solidFill>
                  <a:srgbClr val="FFFFFF"/>
                </a:solidFill>
                <a:latin typeface="Montserrat"/>
                <a:ea typeface="Montserrat"/>
                <a:cs typeface="Montserrat"/>
                <a:sym typeface="Montserrat"/>
              </a:rPr>
              <a:t>Filip Rynkiewicz</a:t>
            </a:r>
          </a:p>
          <a:p>
            <a:pPr lvl="0" rtl="0" algn="ctr">
              <a:lnSpc>
                <a:spcPct val="90000"/>
              </a:lnSpc>
              <a:spcBef>
                <a:spcPts val="1000"/>
              </a:spcBef>
              <a:buNone/>
            </a:pPr>
            <a:r>
              <a:rPr lang="en" sz="2400">
                <a:solidFill>
                  <a:srgbClr val="FFFFFF"/>
                </a:solidFill>
                <a:latin typeface="Montserrat"/>
                <a:ea typeface="Montserrat"/>
                <a:cs typeface="Montserrat"/>
                <a:sym typeface="Montserrat"/>
              </a:rPr>
              <a:t>Piotr Napieralski</a:t>
            </a:r>
          </a:p>
          <a:p>
            <a:pPr lvl="0" rtl="0" algn="ctr">
              <a:spcBef>
                <a:spcPts val="0"/>
              </a:spcBef>
              <a:buNone/>
            </a:pPr>
            <a:r>
              <a:t/>
            </a:r>
            <a:endParaRPr sz="2800">
              <a:solidFill>
                <a:srgbClr val="FFFFFF"/>
              </a:solidFill>
              <a:latin typeface="Montserrat"/>
              <a:ea typeface="Montserrat"/>
              <a:cs typeface="Montserrat"/>
              <a:sym typeface="Montserrat"/>
            </a:endParaRPr>
          </a:p>
        </p:txBody>
      </p:sp>
      <p:pic>
        <p:nvPicPr>
          <p:cNvPr id="52" name="Shape 52"/>
          <p:cNvPicPr preferRelativeResize="0"/>
          <p:nvPr/>
        </p:nvPicPr>
        <p:blipFill>
          <a:blip r:embed="rId3">
            <a:alphaModFix/>
          </a:blip>
          <a:stretch>
            <a:fillRect/>
          </a:stretch>
        </p:blipFill>
        <p:spPr>
          <a:xfrm>
            <a:off x="152400" y="152400"/>
            <a:ext cx="1200150" cy="1895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ctrTitle"/>
          </p:nvPr>
        </p:nvSpPr>
        <p:spPr>
          <a:xfrm>
            <a:off x="2600500" y="2720725"/>
            <a:ext cx="6231000" cy="1546500"/>
          </a:xfrm>
          <a:prstGeom prst="rect">
            <a:avLst/>
          </a:prstGeom>
        </p:spPr>
        <p:txBody>
          <a:bodyPr anchorCtr="0" anchor="b" bIns="91425" lIns="91425" rIns="91425" wrap="square" tIns="91425">
            <a:noAutofit/>
          </a:bodyPr>
          <a:lstStyle/>
          <a:p>
            <a:pPr lvl="0" rtl="0">
              <a:spcBef>
                <a:spcPts val="0"/>
              </a:spcBef>
              <a:buNone/>
            </a:pPr>
            <a:r>
              <a:rPr lang="en"/>
              <a:t>B</a:t>
            </a:r>
            <a:r>
              <a:rPr lang="en"/>
              <a:t>link detection methods	</a:t>
            </a:r>
          </a:p>
        </p:txBody>
      </p:sp>
      <p:sp>
        <p:nvSpPr>
          <p:cNvPr id="121" name="Shape 121"/>
          <p:cNvSpPr txBox="1"/>
          <p:nvPr>
            <p:ph idx="1" type="subTitle"/>
          </p:nvPr>
        </p:nvSpPr>
        <p:spPr>
          <a:xfrm>
            <a:off x="2600400" y="4243950"/>
            <a:ext cx="5857800" cy="1046400"/>
          </a:xfrm>
          <a:prstGeom prst="rect">
            <a:avLst/>
          </a:prstGeom>
        </p:spPr>
        <p:txBody>
          <a:bodyPr anchorCtr="0" anchor="t" bIns="91425" lIns="91425" rIns="91425" wrap="square" tIns="91425">
            <a:noAutofit/>
          </a:bodyPr>
          <a:lstStyle/>
          <a:p>
            <a:pPr lvl="0" rtl="0">
              <a:spcBef>
                <a:spcPts val="0"/>
              </a:spcBef>
              <a:buNone/>
            </a:pPr>
            <a:r>
              <a:rPr lang="en"/>
              <a:t>How to catch a blink?</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2622900" y="150900"/>
            <a:ext cx="3898199" cy="1143000"/>
          </a:xfrm>
          <a:prstGeom prst="rect">
            <a:avLst/>
          </a:prstGeom>
        </p:spPr>
        <p:txBody>
          <a:bodyPr anchorCtr="0" anchor="ctr" bIns="91425" lIns="91425" rIns="91425" wrap="square" tIns="91425">
            <a:noAutofit/>
          </a:bodyPr>
          <a:lstStyle/>
          <a:p>
            <a:pPr lvl="0">
              <a:spcBef>
                <a:spcPts val="0"/>
              </a:spcBef>
              <a:buNone/>
            </a:pPr>
            <a:r>
              <a:rPr lang="en"/>
              <a:t>Facial landmarks</a:t>
            </a:r>
          </a:p>
          <a:p>
            <a:pPr lvl="0">
              <a:spcBef>
                <a:spcPts val="0"/>
              </a:spcBef>
              <a:buNone/>
            </a:pPr>
            <a:r>
              <a:t/>
            </a:r>
            <a:endParaRPr/>
          </a:p>
        </p:txBody>
      </p:sp>
      <p:pic>
        <p:nvPicPr>
          <p:cNvPr id="127" name="Shape 127"/>
          <p:cNvPicPr preferRelativeResize="0"/>
          <p:nvPr/>
        </p:nvPicPr>
        <p:blipFill>
          <a:blip r:embed="rId3">
            <a:alphaModFix/>
          </a:blip>
          <a:stretch>
            <a:fillRect/>
          </a:stretch>
        </p:blipFill>
        <p:spPr>
          <a:xfrm>
            <a:off x="1344824" y="1180300"/>
            <a:ext cx="6197425" cy="5342600"/>
          </a:xfrm>
          <a:prstGeom prst="rect">
            <a:avLst/>
          </a:prstGeom>
          <a:noFill/>
          <a:ln>
            <a:noFill/>
          </a:ln>
        </p:spPr>
      </p:pic>
      <p:sp>
        <p:nvSpPr>
          <p:cNvPr id="128" name="Shape 128"/>
          <p:cNvSpPr txBox="1"/>
          <p:nvPr/>
        </p:nvSpPr>
        <p:spPr>
          <a:xfrm>
            <a:off x="383350" y="6040125"/>
            <a:ext cx="6545700" cy="596400"/>
          </a:xfrm>
          <a:prstGeom prst="rect">
            <a:avLst/>
          </a:prstGeom>
          <a:noFill/>
          <a:ln>
            <a:noFill/>
          </a:ln>
        </p:spPr>
        <p:txBody>
          <a:bodyPr anchorCtr="0" anchor="t" bIns="91425" lIns="91425" rIns="91425" wrap="square" tIns="91425">
            <a:noAutofit/>
          </a:bodyPr>
          <a:lstStyle/>
          <a:p>
            <a:pPr lvl="0">
              <a:spcBef>
                <a:spcPts val="0"/>
              </a:spcBef>
              <a:buNone/>
            </a:pPr>
            <a:r>
              <a:rPr lang="en">
                <a:latin typeface="Montserrat"/>
                <a:ea typeface="Montserrat"/>
                <a:cs typeface="Montserrat"/>
                <a:sym typeface="Montserrat"/>
              </a:rPr>
              <a:t>Picture 6. Facial landmarks points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2622900" y="150900"/>
            <a:ext cx="3898200" cy="1143000"/>
          </a:xfrm>
          <a:prstGeom prst="rect">
            <a:avLst/>
          </a:prstGeom>
        </p:spPr>
        <p:txBody>
          <a:bodyPr anchorCtr="0" anchor="ctr" bIns="91425" lIns="91425" rIns="91425" wrap="square" tIns="91425">
            <a:noAutofit/>
          </a:bodyPr>
          <a:lstStyle/>
          <a:p>
            <a:pPr lvl="0" rtl="0">
              <a:spcBef>
                <a:spcPts val="0"/>
              </a:spcBef>
              <a:buNone/>
            </a:pPr>
            <a:r>
              <a:rPr lang="en"/>
              <a:t>Electrooculography</a:t>
            </a:r>
          </a:p>
        </p:txBody>
      </p:sp>
      <p:grpSp>
        <p:nvGrpSpPr>
          <p:cNvPr id="134" name="Shape 134"/>
          <p:cNvGrpSpPr/>
          <p:nvPr/>
        </p:nvGrpSpPr>
        <p:grpSpPr>
          <a:xfrm>
            <a:off x="60675" y="1820050"/>
            <a:ext cx="4848225" cy="3670775"/>
            <a:chOff x="131675" y="1090587"/>
            <a:chExt cx="4848225" cy="3670775"/>
          </a:xfrm>
        </p:grpSpPr>
        <p:pic>
          <p:nvPicPr>
            <p:cNvPr id="135" name="Shape 135"/>
            <p:cNvPicPr preferRelativeResize="0"/>
            <p:nvPr/>
          </p:nvPicPr>
          <p:blipFill>
            <a:blip r:embed="rId3">
              <a:alphaModFix/>
            </a:blip>
            <a:stretch>
              <a:fillRect/>
            </a:stretch>
          </p:blipFill>
          <p:spPr>
            <a:xfrm>
              <a:off x="131675" y="1090587"/>
              <a:ext cx="4848225" cy="3209925"/>
            </a:xfrm>
            <a:prstGeom prst="rect">
              <a:avLst/>
            </a:prstGeom>
            <a:noFill/>
            <a:ln>
              <a:noFill/>
            </a:ln>
          </p:spPr>
        </p:pic>
        <p:sp>
          <p:nvSpPr>
            <p:cNvPr id="136" name="Shape 136"/>
            <p:cNvSpPr txBox="1"/>
            <p:nvPr/>
          </p:nvSpPr>
          <p:spPr>
            <a:xfrm>
              <a:off x="511150" y="4221962"/>
              <a:ext cx="4089300" cy="539400"/>
            </a:xfrm>
            <a:prstGeom prst="rect">
              <a:avLst/>
            </a:prstGeom>
            <a:noFill/>
            <a:ln>
              <a:noFill/>
            </a:ln>
          </p:spPr>
          <p:txBody>
            <a:bodyPr anchorCtr="0" anchor="t" bIns="91425" lIns="91425" rIns="91425" wrap="square" tIns="91425">
              <a:noAutofit/>
            </a:bodyPr>
            <a:lstStyle/>
            <a:p>
              <a:pPr lvl="0">
                <a:spcBef>
                  <a:spcPts val="0"/>
                </a:spcBef>
                <a:buNone/>
              </a:pPr>
              <a:r>
                <a:rPr lang="en">
                  <a:latin typeface="Montserrat"/>
                  <a:ea typeface="Montserrat"/>
                  <a:cs typeface="Montserrat"/>
                  <a:sym typeface="Montserrat"/>
                </a:rPr>
                <a:t>Picture 7. Electic potencials in eye</a:t>
              </a:r>
            </a:p>
            <a:p>
              <a:pPr lvl="0">
                <a:spcBef>
                  <a:spcPts val="0"/>
                </a:spcBef>
                <a:buNone/>
              </a:pPr>
              <a:r>
                <a:t/>
              </a:r>
              <a:endParaRPr>
                <a:latin typeface="Montserrat"/>
                <a:ea typeface="Montserrat"/>
                <a:cs typeface="Montserrat"/>
                <a:sym typeface="Montserrat"/>
              </a:endParaRPr>
            </a:p>
          </p:txBody>
        </p:sp>
      </p:grpSp>
      <p:grpSp>
        <p:nvGrpSpPr>
          <p:cNvPr id="137" name="Shape 137"/>
          <p:cNvGrpSpPr/>
          <p:nvPr/>
        </p:nvGrpSpPr>
        <p:grpSpPr>
          <a:xfrm>
            <a:off x="5054700" y="1771650"/>
            <a:ext cx="4089300" cy="3767600"/>
            <a:chOff x="5054700" y="1771650"/>
            <a:chExt cx="4089300" cy="3767600"/>
          </a:xfrm>
        </p:grpSpPr>
        <p:pic>
          <p:nvPicPr>
            <p:cNvPr descr="eog.gif" id="138" name="Shape 138"/>
            <p:cNvPicPr preferRelativeResize="0"/>
            <p:nvPr/>
          </p:nvPicPr>
          <p:blipFill>
            <a:blip r:embed="rId4">
              <a:alphaModFix/>
            </a:blip>
            <a:stretch>
              <a:fillRect/>
            </a:stretch>
          </p:blipFill>
          <p:spPr>
            <a:xfrm>
              <a:off x="6168787" y="1771650"/>
              <a:ext cx="2324100" cy="3314700"/>
            </a:xfrm>
            <a:prstGeom prst="rect">
              <a:avLst/>
            </a:prstGeom>
            <a:noFill/>
            <a:ln>
              <a:noFill/>
            </a:ln>
          </p:spPr>
        </p:pic>
        <p:sp>
          <p:nvSpPr>
            <p:cNvPr id="139" name="Shape 139"/>
            <p:cNvSpPr txBox="1"/>
            <p:nvPr/>
          </p:nvSpPr>
          <p:spPr>
            <a:xfrm>
              <a:off x="5054700" y="4999850"/>
              <a:ext cx="4089300" cy="539400"/>
            </a:xfrm>
            <a:prstGeom prst="rect">
              <a:avLst/>
            </a:prstGeom>
            <a:noFill/>
            <a:ln>
              <a:noFill/>
            </a:ln>
          </p:spPr>
          <p:txBody>
            <a:bodyPr anchorCtr="0" anchor="t" bIns="91425" lIns="91425" rIns="91425" wrap="square" tIns="91425">
              <a:noAutofit/>
            </a:bodyPr>
            <a:lstStyle/>
            <a:p>
              <a:pPr lvl="0" rtl="0">
                <a:spcBef>
                  <a:spcPts val="0"/>
                </a:spcBef>
                <a:buNone/>
              </a:pPr>
              <a:r>
                <a:rPr lang="en">
                  <a:latin typeface="Montserrat"/>
                  <a:ea typeface="Montserrat"/>
                  <a:cs typeface="Montserrat"/>
                  <a:sym typeface="Montserrat"/>
                </a:rPr>
                <a:t>Picture 8. EOG electrode placement</a:t>
              </a:r>
            </a:p>
            <a:p>
              <a:pPr lvl="0" rtl="0">
                <a:spcBef>
                  <a:spcPts val="0"/>
                </a:spcBef>
                <a:buNone/>
              </a:pPr>
              <a:r>
                <a:t/>
              </a:r>
              <a:endParaRPr>
                <a:latin typeface="Montserrat"/>
                <a:ea typeface="Montserrat"/>
                <a:cs typeface="Montserrat"/>
                <a:sym typeface="Montserra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descr="3274094_sensors-11-00310f6.png" id="144" name="Shape 144"/>
          <p:cNvPicPr preferRelativeResize="0"/>
          <p:nvPr/>
        </p:nvPicPr>
        <p:blipFill>
          <a:blip r:embed="rId3">
            <a:alphaModFix/>
          </a:blip>
          <a:stretch>
            <a:fillRect/>
          </a:stretch>
        </p:blipFill>
        <p:spPr>
          <a:xfrm>
            <a:off x="260712" y="1941450"/>
            <a:ext cx="8622574" cy="3473975"/>
          </a:xfrm>
          <a:prstGeom prst="rect">
            <a:avLst/>
          </a:prstGeom>
          <a:noFill/>
          <a:ln>
            <a:noFill/>
          </a:ln>
        </p:spPr>
      </p:pic>
      <p:sp>
        <p:nvSpPr>
          <p:cNvPr id="145" name="Shape 145"/>
          <p:cNvSpPr txBox="1"/>
          <p:nvPr>
            <p:ph type="title"/>
          </p:nvPr>
        </p:nvSpPr>
        <p:spPr>
          <a:xfrm>
            <a:off x="2622900" y="150900"/>
            <a:ext cx="3898200" cy="1143000"/>
          </a:xfrm>
          <a:prstGeom prst="rect">
            <a:avLst/>
          </a:prstGeom>
        </p:spPr>
        <p:txBody>
          <a:bodyPr anchorCtr="0" anchor="ctr" bIns="91425" lIns="91425" rIns="91425" wrap="square" tIns="91425">
            <a:noAutofit/>
          </a:bodyPr>
          <a:lstStyle/>
          <a:p>
            <a:pPr lvl="0">
              <a:spcBef>
                <a:spcPts val="0"/>
              </a:spcBef>
              <a:buNone/>
            </a:pPr>
            <a:r>
              <a:rPr lang="en"/>
              <a:t>Blink and Up eye movement</a:t>
            </a:r>
          </a:p>
        </p:txBody>
      </p:sp>
      <p:sp>
        <p:nvSpPr>
          <p:cNvPr id="146" name="Shape 146"/>
          <p:cNvSpPr txBox="1"/>
          <p:nvPr/>
        </p:nvSpPr>
        <p:spPr>
          <a:xfrm>
            <a:off x="383375" y="5529000"/>
            <a:ext cx="8499900" cy="482700"/>
          </a:xfrm>
          <a:prstGeom prst="rect">
            <a:avLst/>
          </a:prstGeom>
          <a:noFill/>
          <a:ln>
            <a:noFill/>
          </a:ln>
        </p:spPr>
        <p:txBody>
          <a:bodyPr anchorCtr="0" anchor="t" bIns="91425" lIns="91425" rIns="91425" wrap="square" tIns="91425">
            <a:noAutofit/>
          </a:bodyPr>
          <a:lstStyle/>
          <a:p>
            <a:pPr lvl="0">
              <a:spcBef>
                <a:spcPts val="0"/>
              </a:spcBef>
              <a:buNone/>
            </a:pPr>
            <a:r>
              <a:rPr lang="en">
                <a:latin typeface="Montserrat"/>
                <a:ea typeface="Montserrat"/>
                <a:cs typeface="Montserrat"/>
                <a:sym typeface="Montserrat"/>
              </a:rPr>
              <a:t>Picture 9. EOG signal</a:t>
            </a:r>
          </a:p>
          <a:p>
            <a:pPr lvl="0">
              <a:spcBef>
                <a:spcPts val="0"/>
              </a:spcBef>
              <a:buNone/>
            </a:pPr>
            <a:r>
              <a:t/>
            </a:r>
            <a:endParaRPr>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ctrTitle"/>
          </p:nvPr>
        </p:nvSpPr>
        <p:spPr>
          <a:xfrm>
            <a:off x="2600500" y="2720725"/>
            <a:ext cx="5857800" cy="1546500"/>
          </a:xfrm>
          <a:prstGeom prst="rect">
            <a:avLst/>
          </a:prstGeom>
        </p:spPr>
        <p:txBody>
          <a:bodyPr anchorCtr="0" anchor="b" bIns="91425" lIns="91425" rIns="91425" wrap="square" tIns="91425">
            <a:noAutofit/>
          </a:bodyPr>
          <a:lstStyle/>
          <a:p>
            <a:pPr lvl="0">
              <a:spcBef>
                <a:spcPts val="0"/>
              </a:spcBef>
              <a:buNone/>
            </a:pPr>
            <a:r>
              <a:rPr lang="en"/>
              <a:t>But why we blinked?</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idx="4294967295" type="ctrTitle"/>
          </p:nvPr>
        </p:nvSpPr>
        <p:spPr>
          <a:xfrm>
            <a:off x="685800" y="1765799"/>
            <a:ext cx="7772400" cy="742200"/>
          </a:xfrm>
          <a:prstGeom prst="rect">
            <a:avLst/>
          </a:prstGeom>
        </p:spPr>
        <p:txBody>
          <a:bodyPr anchorCtr="0" anchor="ctr" bIns="91425" lIns="91425" rIns="91425" wrap="square" tIns="91425">
            <a:noAutofit/>
          </a:bodyPr>
          <a:lstStyle/>
          <a:p>
            <a:pPr lvl="0" rtl="0">
              <a:spcBef>
                <a:spcPts val="0"/>
              </a:spcBef>
              <a:buNone/>
            </a:pPr>
            <a:r>
              <a:rPr lang="en" sz="2400"/>
              <a:t>THANKS!</a:t>
            </a:r>
          </a:p>
        </p:txBody>
      </p:sp>
      <p:sp>
        <p:nvSpPr>
          <p:cNvPr id="157" name="Shape 157"/>
          <p:cNvSpPr txBox="1"/>
          <p:nvPr>
            <p:ph idx="4294967295" type="subTitle"/>
          </p:nvPr>
        </p:nvSpPr>
        <p:spPr>
          <a:xfrm>
            <a:off x="632400" y="2445950"/>
            <a:ext cx="7895700" cy="1046400"/>
          </a:xfrm>
          <a:prstGeom prst="rect">
            <a:avLst/>
          </a:prstGeom>
        </p:spPr>
        <p:txBody>
          <a:bodyPr anchorCtr="0" anchor="ctr" bIns="91425" lIns="91425" rIns="91425" wrap="square" tIns="91425">
            <a:noAutofit/>
          </a:bodyPr>
          <a:lstStyle/>
          <a:p>
            <a:pPr lvl="0" rtl="0" algn="ctr">
              <a:spcBef>
                <a:spcPts val="0"/>
              </a:spcBef>
              <a:buNone/>
            </a:pPr>
            <a:r>
              <a:rPr i="1" lang="en" sz="4800">
                <a:solidFill>
                  <a:srgbClr val="8F7B87"/>
                </a:solidFill>
              </a:rPr>
              <a:t>Any questions?</a:t>
            </a:r>
          </a:p>
        </p:txBody>
      </p:sp>
      <p:sp>
        <p:nvSpPr>
          <p:cNvPr id="158" name="Shape 158"/>
          <p:cNvSpPr txBox="1"/>
          <p:nvPr>
            <p:ph idx="4294967295" type="body"/>
          </p:nvPr>
        </p:nvSpPr>
        <p:spPr>
          <a:xfrm>
            <a:off x="632300" y="3720950"/>
            <a:ext cx="7895700" cy="2400900"/>
          </a:xfrm>
          <a:prstGeom prst="rect">
            <a:avLst/>
          </a:prstGeom>
        </p:spPr>
        <p:txBody>
          <a:bodyPr anchorCtr="0" anchor="t" bIns="91425" lIns="91425" rIns="91425" wrap="square" tIns="91425">
            <a:noAutofit/>
          </a:bodyPr>
          <a:lstStyle/>
          <a:p>
            <a:pPr lvl="0" rtl="0" algn="ctr">
              <a:spcBef>
                <a:spcPts val="0"/>
              </a:spcBef>
              <a:buNone/>
            </a:pPr>
            <a:r>
              <a:rPr lang="en" sz="2400"/>
              <a:t>You can find me at:</a:t>
            </a:r>
          </a:p>
          <a:p>
            <a:pPr lvl="0" rtl="0" algn="ctr">
              <a:spcBef>
                <a:spcPts val="0"/>
              </a:spcBef>
              <a:buNone/>
            </a:pPr>
            <a:r>
              <a:rPr lang="en" sz="2400"/>
              <a:t>filip.rynkiewicz@dokt.p.lodz.pl</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2622900" y="150900"/>
            <a:ext cx="3898200" cy="1143000"/>
          </a:xfrm>
          <a:prstGeom prst="rect">
            <a:avLst/>
          </a:prstGeom>
        </p:spPr>
        <p:txBody>
          <a:bodyPr anchorCtr="0" anchor="ctr" bIns="91425" lIns="91425" rIns="91425" wrap="square" tIns="91425">
            <a:noAutofit/>
          </a:bodyPr>
          <a:lstStyle/>
          <a:p>
            <a:pPr lvl="0" rtl="0">
              <a:spcBef>
                <a:spcPts val="0"/>
              </a:spcBef>
              <a:buNone/>
            </a:pPr>
            <a:r>
              <a:rPr lang="en"/>
              <a:t>And remember</a:t>
            </a:r>
          </a:p>
        </p:txBody>
      </p:sp>
      <p:pic>
        <p:nvPicPr>
          <p:cNvPr descr="tumblr_nt4op80y4P1sxpznxo1_500.gif" id="164" name="Shape 164"/>
          <p:cNvPicPr preferRelativeResize="0"/>
          <p:nvPr/>
        </p:nvPicPr>
        <p:blipFill>
          <a:blip r:embed="rId3">
            <a:alphaModFix/>
          </a:blip>
          <a:stretch>
            <a:fillRect/>
          </a:stretch>
        </p:blipFill>
        <p:spPr>
          <a:xfrm>
            <a:off x="1247562" y="1660399"/>
            <a:ext cx="6648875" cy="353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Shape 57"/>
          <p:cNvSpPr txBox="1"/>
          <p:nvPr>
            <p:ph type="title"/>
          </p:nvPr>
        </p:nvSpPr>
        <p:spPr>
          <a:xfrm>
            <a:off x="2329725" y="150900"/>
            <a:ext cx="4489500" cy="1143000"/>
          </a:xfrm>
          <a:prstGeom prst="rect">
            <a:avLst/>
          </a:prstGeom>
        </p:spPr>
        <p:txBody>
          <a:bodyPr anchorCtr="0" anchor="ctr" bIns="91425" lIns="91425" rIns="91425" wrap="square" tIns="91425">
            <a:noAutofit/>
          </a:bodyPr>
          <a:lstStyle/>
          <a:p>
            <a:pPr lvl="0" rtl="0">
              <a:spcBef>
                <a:spcPts val="0"/>
              </a:spcBef>
              <a:buNone/>
            </a:pPr>
            <a:r>
              <a:rPr lang="en" sz="2400"/>
              <a:t>Agenda</a:t>
            </a:r>
          </a:p>
        </p:txBody>
      </p:sp>
      <p:sp>
        <p:nvSpPr>
          <p:cNvPr id="58" name="Shape 58"/>
          <p:cNvSpPr txBox="1"/>
          <p:nvPr/>
        </p:nvSpPr>
        <p:spPr>
          <a:xfrm>
            <a:off x="457200" y="1441500"/>
            <a:ext cx="8445300" cy="5081400"/>
          </a:xfrm>
          <a:prstGeom prst="rect">
            <a:avLst/>
          </a:prstGeom>
          <a:noFill/>
          <a:ln>
            <a:noFill/>
          </a:ln>
        </p:spPr>
        <p:txBody>
          <a:bodyPr anchorCtr="0" anchor="t" bIns="91425" lIns="91425" rIns="91425" wrap="square" tIns="91425">
            <a:noAutofit/>
          </a:bodyPr>
          <a:lstStyle/>
          <a:p>
            <a:pPr indent="-419100" lvl="0" marL="457200" rtl="0">
              <a:lnSpc>
                <a:spcPct val="115000"/>
              </a:lnSpc>
              <a:spcBef>
                <a:spcPts val="0"/>
              </a:spcBef>
              <a:spcAft>
                <a:spcPts val="1600"/>
              </a:spcAft>
              <a:buClr>
                <a:schemeClr val="dk1"/>
              </a:buClr>
              <a:buSzPct val="100000"/>
              <a:buFont typeface="Montserrat"/>
              <a:buChar char="●"/>
            </a:pPr>
            <a:r>
              <a:rPr lang="en" sz="3000">
                <a:solidFill>
                  <a:schemeClr val="dk1"/>
                </a:solidFill>
                <a:latin typeface="Montserrat"/>
                <a:ea typeface="Montserrat"/>
                <a:cs typeface="Montserrat"/>
                <a:sym typeface="Montserrat"/>
              </a:rPr>
              <a:t>Eye gaze systems:</a:t>
            </a:r>
          </a:p>
          <a:p>
            <a:pPr indent="-419100" lvl="1" marL="914400" rtl="0">
              <a:lnSpc>
                <a:spcPct val="115000"/>
              </a:lnSpc>
              <a:spcBef>
                <a:spcPts val="0"/>
              </a:spcBef>
              <a:spcAft>
                <a:spcPts val="1600"/>
              </a:spcAft>
              <a:buClr>
                <a:schemeClr val="dk2"/>
              </a:buClr>
              <a:buSzPct val="100000"/>
              <a:buFont typeface="PT Serif"/>
              <a:buChar char="○"/>
            </a:pPr>
            <a:r>
              <a:rPr lang="en" sz="3000">
                <a:solidFill>
                  <a:schemeClr val="dk2"/>
                </a:solidFill>
                <a:latin typeface="PT Serif"/>
                <a:ea typeface="PT Serif"/>
                <a:cs typeface="PT Serif"/>
                <a:sym typeface="PT Serif"/>
              </a:rPr>
              <a:t>Human eye</a:t>
            </a:r>
          </a:p>
          <a:p>
            <a:pPr indent="-419100" lvl="1" marL="914400" rtl="0">
              <a:lnSpc>
                <a:spcPct val="115000"/>
              </a:lnSpc>
              <a:spcBef>
                <a:spcPts val="0"/>
              </a:spcBef>
              <a:spcAft>
                <a:spcPts val="1600"/>
              </a:spcAft>
              <a:buClr>
                <a:schemeClr val="dk2"/>
              </a:buClr>
              <a:buSzPct val="100000"/>
              <a:buFont typeface="PT Serif"/>
              <a:buChar char="○"/>
            </a:pPr>
            <a:r>
              <a:rPr lang="en" sz="3000">
                <a:solidFill>
                  <a:schemeClr val="dk2"/>
                </a:solidFill>
                <a:latin typeface="PT Serif"/>
                <a:ea typeface="PT Serif"/>
                <a:cs typeface="PT Serif"/>
                <a:sym typeface="PT Serif"/>
              </a:rPr>
              <a:t>Eye detection and eye detection device</a:t>
            </a:r>
          </a:p>
          <a:p>
            <a:pPr indent="-419100" lvl="0" marL="457200" rtl="0">
              <a:lnSpc>
                <a:spcPct val="115000"/>
              </a:lnSpc>
              <a:spcBef>
                <a:spcPts val="0"/>
              </a:spcBef>
              <a:spcAft>
                <a:spcPts val="1600"/>
              </a:spcAft>
              <a:buClr>
                <a:schemeClr val="dk1"/>
              </a:buClr>
              <a:buSzPct val="100000"/>
              <a:buFont typeface="Montserrat"/>
              <a:buChar char="●"/>
            </a:pPr>
            <a:r>
              <a:rPr lang="en" sz="3000">
                <a:solidFill>
                  <a:schemeClr val="dk1"/>
                </a:solidFill>
                <a:latin typeface="Montserrat"/>
                <a:ea typeface="Montserrat"/>
                <a:cs typeface="Montserrat"/>
                <a:sym typeface="Montserrat"/>
              </a:rPr>
              <a:t>Blink:</a:t>
            </a:r>
          </a:p>
          <a:p>
            <a:pPr indent="-419100" lvl="1" marL="914400" rtl="0">
              <a:lnSpc>
                <a:spcPct val="115000"/>
              </a:lnSpc>
              <a:spcBef>
                <a:spcPts val="0"/>
              </a:spcBef>
              <a:spcAft>
                <a:spcPts val="1600"/>
              </a:spcAft>
              <a:buClr>
                <a:schemeClr val="dk2"/>
              </a:buClr>
              <a:buSzPct val="100000"/>
              <a:buFont typeface="PT Serif"/>
              <a:buChar char="○"/>
            </a:pPr>
            <a:r>
              <a:rPr lang="en" sz="3000">
                <a:solidFill>
                  <a:schemeClr val="dk2"/>
                </a:solidFill>
                <a:latin typeface="PT Serif"/>
                <a:ea typeface="PT Serif"/>
                <a:cs typeface="PT Serif"/>
                <a:sym typeface="PT Serif"/>
              </a:rPr>
              <a:t>Eye lid closed</a:t>
            </a:r>
          </a:p>
          <a:p>
            <a:pPr indent="-419100" lvl="1" marL="914400" rtl="0">
              <a:lnSpc>
                <a:spcPct val="115000"/>
              </a:lnSpc>
              <a:spcBef>
                <a:spcPts val="0"/>
              </a:spcBef>
              <a:spcAft>
                <a:spcPts val="1600"/>
              </a:spcAft>
              <a:buClr>
                <a:schemeClr val="dk2"/>
              </a:buClr>
              <a:buSzPct val="100000"/>
              <a:buFont typeface="PT Serif"/>
              <a:buChar char="○"/>
            </a:pPr>
            <a:r>
              <a:rPr lang="en" sz="3000">
                <a:solidFill>
                  <a:schemeClr val="dk2"/>
                </a:solidFill>
                <a:latin typeface="PT Serif"/>
                <a:ea typeface="PT Serif"/>
                <a:cs typeface="PT Serif"/>
                <a:sym typeface="PT Serif"/>
              </a:rPr>
              <a:t>Blink detection</a:t>
            </a:r>
          </a:p>
          <a:p>
            <a:pPr lvl="0" rtl="0">
              <a:lnSpc>
                <a:spcPct val="115000"/>
              </a:lnSpc>
              <a:spcBef>
                <a:spcPts val="0"/>
              </a:spcBef>
              <a:spcAft>
                <a:spcPts val="1600"/>
              </a:spcAft>
              <a:buNone/>
            </a:pPr>
            <a:r>
              <a:t/>
            </a:r>
            <a:endParaRPr sz="3000">
              <a:solidFill>
                <a:schemeClr val="dk1"/>
              </a:solidFill>
              <a:latin typeface="PT Serif"/>
              <a:ea typeface="PT Serif"/>
              <a:cs typeface="PT Serif"/>
              <a:sym typeface="PT Serif"/>
            </a:endParaRPr>
          </a:p>
          <a:p>
            <a:pPr lvl="0" rtl="0">
              <a:lnSpc>
                <a:spcPct val="115000"/>
              </a:lnSpc>
              <a:spcBef>
                <a:spcPts val="0"/>
              </a:spcBef>
              <a:spcAft>
                <a:spcPts val="1600"/>
              </a:spcAft>
              <a:buNone/>
            </a:pPr>
            <a:r>
              <a:t/>
            </a:r>
            <a:endParaRPr b="1" sz="3000">
              <a:solidFill>
                <a:schemeClr val="dk1"/>
              </a:solidFill>
              <a:latin typeface="PT Serif"/>
              <a:ea typeface="PT Serif"/>
              <a:cs typeface="PT Serif"/>
              <a:sym typeface="PT Serif"/>
            </a:endParaRPr>
          </a:p>
        </p:txBody>
      </p:sp>
      <p:sp>
        <p:nvSpPr>
          <p:cNvPr id="59" name="Shape 59"/>
          <p:cNvSpPr txBox="1"/>
          <p:nvPr/>
        </p:nvSpPr>
        <p:spPr>
          <a:xfrm>
            <a:off x="565050" y="4985475"/>
            <a:ext cx="8229600" cy="826500"/>
          </a:xfrm>
          <a:prstGeom prst="rect">
            <a:avLst/>
          </a:prstGeom>
          <a:noFill/>
          <a:ln>
            <a:noFill/>
          </a:ln>
        </p:spPr>
        <p:txBody>
          <a:bodyPr anchorCtr="0" anchor="t" bIns="91425" lIns="91425" rIns="91425" wrap="square" tIns="91425">
            <a:noAutofit/>
          </a:bodyPr>
          <a:lstStyle/>
          <a:p>
            <a:pPr lvl="0" rtl="0">
              <a:spcBef>
                <a:spcPts val="1000"/>
              </a:spcBef>
              <a:spcAft>
                <a:spcPts val="1000"/>
              </a:spcAft>
              <a:buNone/>
            </a:pPr>
            <a:r>
              <a:t/>
            </a:r>
            <a:endParaRPr>
              <a:solidFill>
                <a:srgbClr val="1D1D1B"/>
              </a:solidFill>
              <a:latin typeface="PT Serif"/>
              <a:ea typeface="PT Serif"/>
              <a:cs typeface="PT Serif"/>
              <a:sym typeface="PT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ctrTitle"/>
          </p:nvPr>
        </p:nvSpPr>
        <p:spPr>
          <a:xfrm>
            <a:off x="2600500" y="2720725"/>
            <a:ext cx="5857800" cy="1546500"/>
          </a:xfrm>
          <a:prstGeom prst="rect">
            <a:avLst/>
          </a:prstGeom>
        </p:spPr>
        <p:txBody>
          <a:bodyPr anchorCtr="0" anchor="b" bIns="91425" lIns="91425" rIns="91425" wrap="square" tIns="91425">
            <a:noAutofit/>
          </a:bodyPr>
          <a:lstStyle/>
          <a:p>
            <a:pPr lvl="0" rtl="0">
              <a:spcBef>
                <a:spcPts val="0"/>
              </a:spcBef>
              <a:buNone/>
            </a:pPr>
            <a:r>
              <a:rPr lang="en"/>
              <a:t>Human Eye</a:t>
            </a:r>
          </a:p>
        </p:txBody>
      </p:sp>
      <p:sp>
        <p:nvSpPr>
          <p:cNvPr id="65" name="Shape 65"/>
          <p:cNvSpPr txBox="1"/>
          <p:nvPr>
            <p:ph idx="1" type="subTitle"/>
          </p:nvPr>
        </p:nvSpPr>
        <p:spPr>
          <a:xfrm>
            <a:off x="2600400" y="4243950"/>
            <a:ext cx="5857800" cy="1046400"/>
          </a:xfrm>
          <a:prstGeom prst="rect">
            <a:avLst/>
          </a:prstGeom>
        </p:spPr>
        <p:txBody>
          <a:bodyPr anchorCtr="0" anchor="t" bIns="91425" lIns="91425" rIns="91425" wrap="square" tIns="91425">
            <a:noAutofit/>
          </a:bodyPr>
          <a:lstStyle/>
          <a:p>
            <a:pPr lvl="0" rtl="0">
              <a:spcBef>
                <a:spcPts val="0"/>
              </a:spcBef>
              <a:buNone/>
            </a:pPr>
            <a:r>
              <a:rPr lang="en"/>
              <a:t>How is it build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ph idx="4294967295" type="body"/>
          </p:nvPr>
        </p:nvSpPr>
        <p:spPr>
          <a:xfrm>
            <a:off x="413375" y="421900"/>
            <a:ext cx="3644400" cy="4273200"/>
          </a:xfrm>
          <a:prstGeom prst="rect">
            <a:avLst/>
          </a:prstGeom>
        </p:spPr>
        <p:txBody>
          <a:bodyPr anchorCtr="0" anchor="t" bIns="91425" lIns="91425" rIns="91425" wrap="square" tIns="91425">
            <a:noAutofit/>
          </a:bodyPr>
          <a:lstStyle/>
          <a:p>
            <a:pPr lvl="0" rtl="0">
              <a:spcBef>
                <a:spcPts val="0"/>
              </a:spcBef>
              <a:spcAft>
                <a:spcPts val="1600"/>
              </a:spcAft>
              <a:buNone/>
            </a:pPr>
            <a:r>
              <a:rPr lang="en" sz="2000">
                <a:latin typeface="Montserrat"/>
                <a:ea typeface="Montserrat"/>
                <a:cs typeface="Montserrat"/>
                <a:sym typeface="Montserrat"/>
              </a:rPr>
              <a:t>Retina</a:t>
            </a:r>
            <a:r>
              <a:rPr lang="en" sz="2000">
                <a:solidFill>
                  <a:schemeClr val="dk2"/>
                </a:solidFill>
                <a:latin typeface="Montserrat"/>
                <a:ea typeface="Montserrat"/>
                <a:cs typeface="Montserrat"/>
                <a:sym typeface="Montserrat"/>
              </a:rPr>
              <a:t> </a:t>
            </a:r>
            <a:r>
              <a:rPr lang="en" sz="2000">
                <a:solidFill>
                  <a:schemeClr val="dk2"/>
                </a:solidFill>
              </a:rPr>
              <a:t>is a light-sensitive layer of tissue.</a:t>
            </a:r>
          </a:p>
          <a:p>
            <a:pPr lvl="0" rtl="0">
              <a:lnSpc>
                <a:spcPct val="100000"/>
              </a:lnSpc>
              <a:spcBef>
                <a:spcPts val="0"/>
              </a:spcBef>
              <a:spcAft>
                <a:spcPts val="0"/>
              </a:spcAft>
              <a:buNone/>
            </a:pPr>
            <a:r>
              <a:rPr lang="en" sz="2000">
                <a:latin typeface="Montserrat"/>
                <a:ea typeface="Montserrat"/>
                <a:cs typeface="Montserrat"/>
                <a:sym typeface="Montserrat"/>
              </a:rPr>
              <a:t>Pupil </a:t>
            </a:r>
            <a:r>
              <a:rPr lang="en" sz="2000">
                <a:solidFill>
                  <a:schemeClr val="dk2"/>
                </a:solidFill>
              </a:rPr>
              <a:t>is a hole located in the center of the iris of the eye that allows light to strike the retina.</a:t>
            </a:r>
          </a:p>
          <a:p>
            <a:pPr lvl="0" rtl="0">
              <a:lnSpc>
                <a:spcPct val="100000"/>
              </a:lnSpc>
              <a:spcBef>
                <a:spcPts val="0"/>
              </a:spcBef>
              <a:spcAft>
                <a:spcPts val="0"/>
              </a:spcAft>
              <a:buClr>
                <a:schemeClr val="dk1"/>
              </a:buClr>
              <a:buSzPct val="55000"/>
              <a:buFont typeface="Arial"/>
              <a:buNone/>
            </a:pPr>
            <a:r>
              <a:t/>
            </a:r>
            <a:endParaRPr sz="2000"/>
          </a:p>
          <a:p>
            <a:pPr lvl="0" rtl="0">
              <a:spcBef>
                <a:spcPts val="0"/>
              </a:spcBef>
              <a:spcAft>
                <a:spcPts val="1600"/>
              </a:spcAft>
              <a:buClr>
                <a:schemeClr val="dk1"/>
              </a:buClr>
              <a:buSzPct val="55000"/>
              <a:buFont typeface="Arial"/>
              <a:buNone/>
            </a:pPr>
            <a:r>
              <a:rPr lang="en" sz="2000">
                <a:latin typeface="Montserrat"/>
                <a:ea typeface="Montserrat"/>
                <a:cs typeface="Montserrat"/>
                <a:sym typeface="Montserrat"/>
              </a:rPr>
              <a:t>Iris </a:t>
            </a:r>
            <a:r>
              <a:rPr lang="en" sz="2000">
                <a:solidFill>
                  <a:schemeClr val="dk2"/>
                </a:solidFill>
              </a:rPr>
              <a:t>is a thin, circular structure in the eye, responsible for controlling the diameter and size of the pupil and thus the amount of light reaching the retina.</a:t>
            </a:r>
          </a:p>
          <a:p>
            <a:pPr lvl="0" rtl="0">
              <a:spcBef>
                <a:spcPts val="0"/>
              </a:spcBef>
              <a:spcAft>
                <a:spcPts val="1600"/>
              </a:spcAft>
              <a:buClr>
                <a:schemeClr val="dk1"/>
              </a:buClr>
              <a:buSzPct val="55000"/>
              <a:buFont typeface="Arial"/>
              <a:buNone/>
            </a:pPr>
            <a:r>
              <a:rPr lang="en" sz="2000">
                <a:latin typeface="Montserrat"/>
                <a:ea typeface="Montserrat"/>
                <a:cs typeface="Montserrat"/>
                <a:sym typeface="Montserrat"/>
              </a:rPr>
              <a:t>Eye lid </a:t>
            </a:r>
            <a:r>
              <a:rPr lang="en" sz="2000">
                <a:solidFill>
                  <a:schemeClr val="dk2"/>
                </a:solidFill>
              </a:rPr>
              <a:t>is a thin fold of skin that covers and protects the human eye.</a:t>
            </a:r>
          </a:p>
        </p:txBody>
      </p:sp>
      <p:pic>
        <p:nvPicPr>
          <p:cNvPr descr="85643dae6f4340e23e70e98237186f86.jpg" id="71" name="Shape 71"/>
          <p:cNvPicPr preferRelativeResize="0"/>
          <p:nvPr/>
        </p:nvPicPr>
        <p:blipFill>
          <a:blip r:embed="rId3">
            <a:alphaModFix/>
          </a:blip>
          <a:stretch>
            <a:fillRect/>
          </a:stretch>
        </p:blipFill>
        <p:spPr>
          <a:xfrm>
            <a:off x="4763950" y="931387"/>
            <a:ext cx="3858825" cy="4995224"/>
          </a:xfrm>
          <a:prstGeom prst="rect">
            <a:avLst/>
          </a:prstGeom>
          <a:noFill/>
          <a:ln>
            <a:noFill/>
          </a:ln>
        </p:spPr>
      </p:pic>
      <p:sp>
        <p:nvSpPr>
          <p:cNvPr id="72" name="Shape 72"/>
          <p:cNvSpPr txBox="1"/>
          <p:nvPr/>
        </p:nvSpPr>
        <p:spPr>
          <a:xfrm>
            <a:off x="4755212" y="5926600"/>
            <a:ext cx="3876300" cy="482700"/>
          </a:xfrm>
          <a:prstGeom prst="rect">
            <a:avLst/>
          </a:prstGeom>
          <a:noFill/>
          <a:ln>
            <a:noFill/>
          </a:ln>
        </p:spPr>
        <p:txBody>
          <a:bodyPr anchorCtr="0" anchor="t" bIns="91425" lIns="91425" rIns="91425" wrap="square" tIns="91425">
            <a:noAutofit/>
          </a:bodyPr>
          <a:lstStyle/>
          <a:p>
            <a:pPr lvl="0">
              <a:spcBef>
                <a:spcPts val="0"/>
              </a:spcBef>
              <a:buNone/>
            </a:pPr>
            <a:r>
              <a:rPr lang="en">
                <a:latin typeface="Montserrat"/>
                <a:ea typeface="Montserrat"/>
                <a:cs typeface="Montserrat"/>
                <a:sym typeface="Montserrat"/>
              </a:rPr>
              <a:t>Picture 1. </a:t>
            </a:r>
            <a:r>
              <a:rPr lang="en">
                <a:latin typeface="Montserrat"/>
                <a:ea typeface="Montserrat"/>
                <a:cs typeface="Montserrat"/>
                <a:sym typeface="Montserrat"/>
              </a:rPr>
              <a:t>Anatomy of the eye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ctrTitle"/>
          </p:nvPr>
        </p:nvSpPr>
        <p:spPr>
          <a:xfrm>
            <a:off x="2600500" y="2720725"/>
            <a:ext cx="4967400" cy="1546500"/>
          </a:xfrm>
          <a:prstGeom prst="rect">
            <a:avLst/>
          </a:prstGeom>
        </p:spPr>
        <p:txBody>
          <a:bodyPr anchorCtr="0" anchor="b" bIns="91425" lIns="91425" rIns="91425" wrap="square" tIns="91425">
            <a:noAutofit/>
          </a:bodyPr>
          <a:lstStyle/>
          <a:p>
            <a:pPr lvl="0">
              <a:spcBef>
                <a:spcPts val="0"/>
              </a:spcBef>
              <a:buNone/>
            </a:pPr>
            <a:r>
              <a:rPr lang="en"/>
              <a:t>Eye gaze detection methods	</a:t>
            </a:r>
          </a:p>
        </p:txBody>
      </p:sp>
      <p:sp>
        <p:nvSpPr>
          <p:cNvPr id="78" name="Shape 78"/>
          <p:cNvSpPr txBox="1"/>
          <p:nvPr>
            <p:ph idx="1" type="subTitle"/>
          </p:nvPr>
        </p:nvSpPr>
        <p:spPr>
          <a:xfrm>
            <a:off x="2600500" y="4267225"/>
            <a:ext cx="5857800" cy="1046400"/>
          </a:xfrm>
          <a:prstGeom prst="rect">
            <a:avLst/>
          </a:prstGeom>
        </p:spPr>
        <p:txBody>
          <a:bodyPr anchorCtr="0" anchor="t" bIns="91425" lIns="91425" rIns="91425" wrap="square" tIns="91425">
            <a:noAutofit/>
          </a:bodyPr>
          <a:lstStyle/>
          <a:p>
            <a:pPr lvl="0">
              <a:spcBef>
                <a:spcPts val="0"/>
              </a:spcBef>
              <a:buNone/>
            </a:pPr>
            <a:r>
              <a:rPr lang="en"/>
              <a:t>How to find where are we looking?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descr="Untitled.png" id="83" name="Shape 83"/>
          <p:cNvPicPr preferRelativeResize="0"/>
          <p:nvPr/>
        </p:nvPicPr>
        <p:blipFill>
          <a:blip r:embed="rId3">
            <a:alphaModFix/>
          </a:blip>
          <a:stretch>
            <a:fillRect/>
          </a:stretch>
        </p:blipFill>
        <p:spPr>
          <a:xfrm>
            <a:off x="849362" y="641837"/>
            <a:ext cx="7445274" cy="5574324"/>
          </a:xfrm>
          <a:prstGeom prst="rect">
            <a:avLst/>
          </a:prstGeom>
          <a:noFill/>
          <a:ln>
            <a:noFill/>
          </a:ln>
        </p:spPr>
      </p:pic>
      <p:sp>
        <p:nvSpPr>
          <p:cNvPr id="84" name="Shape 84"/>
          <p:cNvSpPr txBox="1"/>
          <p:nvPr/>
        </p:nvSpPr>
        <p:spPr>
          <a:xfrm>
            <a:off x="866125" y="6125350"/>
            <a:ext cx="7454400" cy="454500"/>
          </a:xfrm>
          <a:prstGeom prst="rect">
            <a:avLst/>
          </a:prstGeom>
          <a:noFill/>
          <a:ln>
            <a:noFill/>
          </a:ln>
        </p:spPr>
        <p:txBody>
          <a:bodyPr anchorCtr="0" anchor="t" bIns="91425" lIns="91425" rIns="91425" wrap="square" tIns="91425">
            <a:noAutofit/>
          </a:bodyPr>
          <a:lstStyle/>
          <a:p>
            <a:pPr lvl="0">
              <a:spcBef>
                <a:spcPts val="0"/>
              </a:spcBef>
              <a:buNone/>
            </a:pPr>
            <a:r>
              <a:rPr lang="en">
                <a:latin typeface="Montserrat"/>
                <a:ea typeface="Montserrat"/>
                <a:cs typeface="Montserrat"/>
                <a:sym typeface="Montserrat"/>
              </a:rPr>
              <a:t>Picture 2. Eye gaze position methods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2622900" y="150900"/>
            <a:ext cx="3898199" cy="1143000"/>
          </a:xfrm>
          <a:prstGeom prst="rect">
            <a:avLst/>
          </a:prstGeom>
        </p:spPr>
        <p:txBody>
          <a:bodyPr anchorCtr="0" anchor="ctr" bIns="91425" lIns="91425" rIns="91425" wrap="square" tIns="91425">
            <a:noAutofit/>
          </a:bodyPr>
          <a:lstStyle/>
          <a:p>
            <a:pPr lvl="0">
              <a:spcBef>
                <a:spcPts val="0"/>
              </a:spcBef>
              <a:buNone/>
            </a:pPr>
            <a:r>
              <a:rPr lang="en"/>
              <a:t>Example devices</a:t>
            </a:r>
          </a:p>
        </p:txBody>
      </p:sp>
      <p:grpSp>
        <p:nvGrpSpPr>
          <p:cNvPr id="90" name="Shape 90"/>
          <p:cNvGrpSpPr/>
          <p:nvPr/>
        </p:nvGrpSpPr>
        <p:grpSpPr>
          <a:xfrm>
            <a:off x="2179500" y="1352225"/>
            <a:ext cx="4785000" cy="2474275"/>
            <a:chOff x="2734025" y="2715300"/>
            <a:chExt cx="4785000" cy="2474275"/>
          </a:xfrm>
        </p:grpSpPr>
        <p:pic>
          <p:nvPicPr>
            <p:cNvPr descr="hardware_TobiiX260.png" id="91" name="Shape 91"/>
            <p:cNvPicPr preferRelativeResize="0"/>
            <p:nvPr/>
          </p:nvPicPr>
          <p:blipFill>
            <a:blip r:embed="rId3">
              <a:alphaModFix/>
            </a:blip>
            <a:stretch>
              <a:fillRect/>
            </a:stretch>
          </p:blipFill>
          <p:spPr>
            <a:xfrm>
              <a:off x="2983387" y="2715300"/>
              <a:ext cx="4286250" cy="1962150"/>
            </a:xfrm>
            <a:prstGeom prst="rect">
              <a:avLst/>
            </a:prstGeom>
            <a:noFill/>
            <a:ln>
              <a:noFill/>
            </a:ln>
          </p:spPr>
        </p:pic>
        <p:sp>
          <p:nvSpPr>
            <p:cNvPr id="92" name="Shape 92"/>
            <p:cNvSpPr txBox="1"/>
            <p:nvPr/>
          </p:nvSpPr>
          <p:spPr>
            <a:xfrm>
              <a:off x="2734025" y="4520875"/>
              <a:ext cx="4785000" cy="668700"/>
            </a:xfrm>
            <a:prstGeom prst="rect">
              <a:avLst/>
            </a:prstGeom>
            <a:noFill/>
            <a:ln>
              <a:noFill/>
            </a:ln>
          </p:spPr>
          <p:txBody>
            <a:bodyPr anchorCtr="0" anchor="t" bIns="91425" lIns="91425" rIns="91425" wrap="square" tIns="91425">
              <a:noAutofit/>
            </a:bodyPr>
            <a:lstStyle/>
            <a:p>
              <a:pPr lvl="0" algn="ctr">
                <a:spcBef>
                  <a:spcPts val="0"/>
                </a:spcBef>
                <a:buNone/>
              </a:pPr>
              <a:r>
                <a:rPr lang="en">
                  <a:latin typeface="Montserrat"/>
                  <a:ea typeface="Montserrat"/>
                  <a:cs typeface="Montserrat"/>
                  <a:sym typeface="Montserrat"/>
                </a:rPr>
                <a:t>Picture 3. Tobii X2-60</a:t>
              </a:r>
            </a:p>
            <a:p>
              <a:pPr lvl="0" algn="ctr">
                <a:spcBef>
                  <a:spcPts val="0"/>
                </a:spcBef>
                <a:buNone/>
              </a:pPr>
              <a:r>
                <a:t/>
              </a:r>
              <a:endParaRPr>
                <a:latin typeface="PT Serif"/>
                <a:ea typeface="PT Serif"/>
                <a:cs typeface="PT Serif"/>
                <a:sym typeface="PT Serif"/>
              </a:endParaRPr>
            </a:p>
          </p:txBody>
        </p:sp>
      </p:grpSp>
      <p:grpSp>
        <p:nvGrpSpPr>
          <p:cNvPr id="93" name="Shape 93"/>
          <p:cNvGrpSpPr/>
          <p:nvPr/>
        </p:nvGrpSpPr>
        <p:grpSpPr>
          <a:xfrm>
            <a:off x="545861" y="4577675"/>
            <a:ext cx="8052274" cy="1448425"/>
            <a:chOff x="631036" y="3995525"/>
            <a:chExt cx="8052274" cy="1448425"/>
          </a:xfrm>
        </p:grpSpPr>
        <p:pic>
          <p:nvPicPr>
            <p:cNvPr id="94" name="Shape 94"/>
            <p:cNvPicPr preferRelativeResize="0"/>
            <p:nvPr/>
          </p:nvPicPr>
          <p:blipFill>
            <a:blip r:embed="rId4">
              <a:alphaModFix/>
            </a:blip>
            <a:stretch>
              <a:fillRect/>
            </a:stretch>
          </p:blipFill>
          <p:spPr>
            <a:xfrm>
              <a:off x="631036" y="3995525"/>
              <a:ext cx="8052274" cy="1058349"/>
            </a:xfrm>
            <a:prstGeom prst="rect">
              <a:avLst/>
            </a:prstGeom>
            <a:noFill/>
            <a:ln>
              <a:noFill/>
            </a:ln>
          </p:spPr>
        </p:pic>
        <p:sp>
          <p:nvSpPr>
            <p:cNvPr id="95" name="Shape 95"/>
            <p:cNvSpPr txBox="1"/>
            <p:nvPr/>
          </p:nvSpPr>
          <p:spPr>
            <a:xfrm>
              <a:off x="695750" y="4861650"/>
              <a:ext cx="7937100" cy="582300"/>
            </a:xfrm>
            <a:prstGeom prst="rect">
              <a:avLst/>
            </a:prstGeom>
            <a:noFill/>
            <a:ln>
              <a:noFill/>
            </a:ln>
          </p:spPr>
          <p:txBody>
            <a:bodyPr anchorCtr="0" anchor="t" bIns="91425" lIns="91425" rIns="91425" wrap="square" tIns="91425">
              <a:noAutofit/>
            </a:bodyPr>
            <a:lstStyle/>
            <a:p>
              <a:pPr lvl="0" algn="ctr">
                <a:spcBef>
                  <a:spcPts val="0"/>
                </a:spcBef>
                <a:buNone/>
              </a:pPr>
              <a:r>
                <a:rPr lang="en">
                  <a:latin typeface="Montserrat"/>
                  <a:ea typeface="Montserrat"/>
                  <a:cs typeface="Montserrat"/>
                  <a:sym typeface="Montserrat"/>
                </a:rPr>
                <a:t>Picture 4. </a:t>
              </a:r>
              <a:r>
                <a:rPr lang="en">
                  <a:latin typeface="Montserrat"/>
                  <a:ea typeface="Montserrat"/>
                  <a:cs typeface="Montserrat"/>
                  <a:sym typeface="Montserrat"/>
                </a:rPr>
                <a:t>EyeTribe</a:t>
              </a: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ctrTitle"/>
          </p:nvPr>
        </p:nvSpPr>
        <p:spPr>
          <a:xfrm>
            <a:off x="2594050" y="3164725"/>
            <a:ext cx="5864099" cy="1178699"/>
          </a:xfrm>
          <a:prstGeom prst="rect">
            <a:avLst/>
          </a:prstGeom>
        </p:spPr>
        <p:txBody>
          <a:bodyPr anchorCtr="0" anchor="b" bIns="91425" lIns="91425" rIns="91425" wrap="square" tIns="91425">
            <a:noAutofit/>
          </a:bodyPr>
          <a:lstStyle/>
          <a:p>
            <a:pPr lvl="0" rtl="0">
              <a:spcBef>
                <a:spcPts val="0"/>
              </a:spcBef>
              <a:buNone/>
            </a:pPr>
            <a:r>
              <a:rPr lang="en" sz="4800"/>
              <a:t>Closing the eyelid</a:t>
            </a:r>
          </a:p>
        </p:txBody>
      </p:sp>
      <p:sp>
        <p:nvSpPr>
          <p:cNvPr id="101" name="Shape 101"/>
          <p:cNvSpPr txBox="1"/>
          <p:nvPr>
            <p:ph idx="1" type="subTitle"/>
          </p:nvPr>
        </p:nvSpPr>
        <p:spPr>
          <a:xfrm>
            <a:off x="2594200" y="4320150"/>
            <a:ext cx="5276999" cy="1532700"/>
          </a:xfrm>
          <a:prstGeom prst="rect">
            <a:avLst/>
          </a:prstGeom>
        </p:spPr>
        <p:txBody>
          <a:bodyPr anchorCtr="0" anchor="t" bIns="91425" lIns="91425" rIns="91425" wrap="square" tIns="91425">
            <a:noAutofit/>
          </a:bodyPr>
          <a:lstStyle/>
          <a:p>
            <a:pPr lvl="0" rtl="0">
              <a:spcBef>
                <a:spcPts val="0"/>
              </a:spcBef>
              <a:buNone/>
            </a:pPr>
            <a:r>
              <a:rPr lang="en"/>
              <a:t>What will </a:t>
            </a:r>
            <a:r>
              <a:rPr lang="en"/>
              <a:t>happen</a:t>
            </a:r>
            <a:r>
              <a:rPr lang="en"/>
              <a:t> when you close you eye?</a:t>
            </a:r>
          </a:p>
        </p:txBody>
      </p:sp>
      <p:sp>
        <p:nvSpPr>
          <p:cNvPr id="102" name="Shape 102"/>
          <p:cNvSpPr/>
          <p:nvPr/>
        </p:nvSpPr>
        <p:spPr>
          <a:xfrm>
            <a:off x="2594200" y="1314775"/>
            <a:ext cx="1969800" cy="1969800"/>
          </a:xfrm>
          <a:prstGeom prst="ellipse">
            <a:avLst/>
          </a:prstGeom>
          <a:solidFill>
            <a:srgbClr val="8F7B87"/>
          </a:solidFill>
          <a:ln>
            <a:noFill/>
          </a:ln>
        </p:spPr>
        <p:txBody>
          <a:bodyPr anchorCtr="0" anchor="ctr" bIns="91425" lIns="91425" rIns="91425" wrap="square" tIns="91425">
            <a:noAutofit/>
          </a:bodyPr>
          <a:lstStyle/>
          <a:p>
            <a:pPr lvl="0">
              <a:spcBef>
                <a:spcPts val="0"/>
              </a:spcBef>
              <a:buNone/>
            </a:pPr>
            <a:r>
              <a:t/>
            </a:r>
            <a:endParaRPr/>
          </a:p>
        </p:txBody>
      </p:sp>
      <p:grpSp>
        <p:nvGrpSpPr>
          <p:cNvPr id="103" name="Shape 103"/>
          <p:cNvGrpSpPr/>
          <p:nvPr/>
        </p:nvGrpSpPr>
        <p:grpSpPr>
          <a:xfrm>
            <a:off x="2792591" y="1821076"/>
            <a:ext cx="1573014" cy="957198"/>
            <a:chOff x="3269900" y="3064500"/>
            <a:chExt cx="432325" cy="263075"/>
          </a:xfrm>
        </p:grpSpPr>
        <p:sp>
          <p:nvSpPr>
            <p:cNvPr id="104" name="Shape 104"/>
            <p:cNvSpPr/>
            <p:nvPr/>
          </p:nvSpPr>
          <p:spPr>
            <a:xfrm>
              <a:off x="3269900" y="3064500"/>
              <a:ext cx="432325" cy="263075"/>
            </a:xfrm>
            <a:custGeom>
              <a:pathLst>
                <a:path extrusionOk="0" fill="none" h="10523" w="17293">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5" name="Shape 105"/>
            <p:cNvSpPr/>
            <p:nvPr/>
          </p:nvSpPr>
          <p:spPr>
            <a:xfrm>
              <a:off x="3445875" y="3155825"/>
              <a:ext cx="80400" cy="80400"/>
            </a:xfrm>
            <a:custGeom>
              <a:pathLst>
                <a:path extrusionOk="0" fill="none" h="3216" w="3216">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6" name="Shape 106"/>
            <p:cNvSpPr/>
            <p:nvPr/>
          </p:nvSpPr>
          <p:spPr>
            <a:xfrm>
              <a:off x="3381925" y="3091900"/>
              <a:ext cx="208275" cy="208275"/>
            </a:xfrm>
            <a:custGeom>
              <a:pathLst>
                <a:path extrusionOk="0" fill="none" h="8331" w="8331">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cap="rnd" cmpd="sng" w="1217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2622900" y="150900"/>
            <a:ext cx="3898199" cy="1143000"/>
          </a:xfrm>
          <a:prstGeom prst="rect">
            <a:avLst/>
          </a:prstGeom>
        </p:spPr>
        <p:txBody>
          <a:bodyPr anchorCtr="0" anchor="ctr" bIns="91425" lIns="91425" rIns="91425" wrap="square" tIns="91425">
            <a:noAutofit/>
          </a:bodyPr>
          <a:lstStyle/>
          <a:p>
            <a:pPr lvl="0">
              <a:spcBef>
                <a:spcPts val="0"/>
              </a:spcBef>
              <a:buNone/>
            </a:pPr>
            <a:r>
              <a:rPr lang="en"/>
              <a:t>Nature of blink</a:t>
            </a:r>
          </a:p>
        </p:txBody>
      </p:sp>
      <p:sp>
        <p:nvSpPr>
          <p:cNvPr id="112" name="Shape 112"/>
          <p:cNvSpPr txBox="1"/>
          <p:nvPr>
            <p:ph idx="1" type="body"/>
          </p:nvPr>
        </p:nvSpPr>
        <p:spPr>
          <a:xfrm>
            <a:off x="421200" y="1983750"/>
            <a:ext cx="3644400" cy="4273200"/>
          </a:xfrm>
          <a:prstGeom prst="rect">
            <a:avLst/>
          </a:prstGeom>
        </p:spPr>
        <p:txBody>
          <a:bodyPr anchorCtr="0" anchor="t" bIns="91425" lIns="91425" rIns="91425" wrap="square" tIns="91425">
            <a:noAutofit/>
          </a:bodyPr>
          <a:lstStyle/>
          <a:p>
            <a:pPr lvl="0" rtl="0">
              <a:spcBef>
                <a:spcPts val="0"/>
              </a:spcBef>
              <a:buNone/>
            </a:pPr>
            <a:r>
              <a:rPr b="1" lang="en">
                <a:latin typeface="Montserrat"/>
                <a:ea typeface="Montserrat"/>
                <a:cs typeface="Montserrat"/>
                <a:sym typeface="Montserrat"/>
              </a:rPr>
              <a:t>Blinking </a:t>
            </a:r>
            <a:r>
              <a:rPr b="1" lang="en">
                <a:solidFill>
                  <a:schemeClr val="dk2"/>
                </a:solidFill>
                <a:latin typeface="Montserrat"/>
                <a:ea typeface="Montserrat"/>
                <a:cs typeface="Montserrat"/>
                <a:sym typeface="Montserrat"/>
              </a:rPr>
              <a:t>is semi-autonomic rapid closing of the eyelid. </a:t>
            </a:r>
          </a:p>
        </p:txBody>
      </p:sp>
      <p:pic>
        <p:nvPicPr>
          <p:cNvPr descr="giphy.gif" id="113" name="Shape 113"/>
          <p:cNvPicPr preferRelativeResize="0"/>
          <p:nvPr/>
        </p:nvPicPr>
        <p:blipFill>
          <a:blip r:embed="rId3">
            <a:alphaModFix/>
          </a:blip>
          <a:stretch>
            <a:fillRect/>
          </a:stretch>
        </p:blipFill>
        <p:spPr>
          <a:xfrm>
            <a:off x="4491550" y="2471625"/>
            <a:ext cx="4347650" cy="2445553"/>
          </a:xfrm>
          <a:prstGeom prst="rect">
            <a:avLst/>
          </a:prstGeom>
          <a:noFill/>
          <a:ln>
            <a:noFill/>
          </a:ln>
        </p:spPr>
      </p:pic>
      <p:sp>
        <p:nvSpPr>
          <p:cNvPr id="114" name="Shape 114"/>
          <p:cNvSpPr txBox="1"/>
          <p:nvPr/>
        </p:nvSpPr>
        <p:spPr>
          <a:xfrm>
            <a:off x="6432025" y="2944825"/>
            <a:ext cx="89100" cy="7524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15" name="Shape 115"/>
          <p:cNvSpPr txBox="1"/>
          <p:nvPr/>
        </p:nvSpPr>
        <p:spPr>
          <a:xfrm>
            <a:off x="4529400" y="4890050"/>
            <a:ext cx="4373100" cy="369300"/>
          </a:xfrm>
          <a:prstGeom prst="rect">
            <a:avLst/>
          </a:prstGeom>
          <a:noFill/>
          <a:ln>
            <a:noFill/>
          </a:ln>
        </p:spPr>
        <p:txBody>
          <a:bodyPr anchorCtr="0" anchor="t" bIns="91425" lIns="91425" rIns="91425" wrap="square" tIns="91425">
            <a:noAutofit/>
          </a:bodyPr>
          <a:lstStyle/>
          <a:p>
            <a:pPr lvl="0">
              <a:spcBef>
                <a:spcPts val="0"/>
              </a:spcBef>
              <a:buNone/>
            </a:pPr>
            <a:r>
              <a:rPr lang="en">
                <a:latin typeface="Montserrat"/>
                <a:ea typeface="Montserrat"/>
                <a:cs typeface="Montserrat"/>
                <a:sym typeface="Montserrat"/>
              </a:rPr>
              <a:t>Picture 5. Animation of blink</a:t>
            </a:r>
          </a:p>
          <a:p>
            <a:pPr lvl="0">
              <a:spcBef>
                <a:spcPts val="0"/>
              </a:spcBef>
              <a:buNone/>
            </a:pPr>
            <a:r>
              <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Beatri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